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61" r:id="rId3"/>
    <p:sldId id="262" r:id="rId4"/>
    <p:sldId id="258" r:id="rId5"/>
    <p:sldId id="260" r:id="rId6"/>
    <p:sldId id="259" r:id="rId7"/>
    <p:sldId id="263" r:id="rId8"/>
    <p:sldId id="264" r:id="rId9"/>
    <p:sldId id="266" r:id="rId10"/>
    <p:sldId id="267" r:id="rId11"/>
    <p:sldId id="268" r:id="rId12"/>
    <p:sldId id="279" r:id="rId13"/>
    <p:sldId id="283" r:id="rId14"/>
    <p:sldId id="299" r:id="rId15"/>
    <p:sldId id="304" r:id="rId16"/>
    <p:sldId id="301" r:id="rId17"/>
    <p:sldId id="305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93" r:id="rId27"/>
    <p:sldId id="297" r:id="rId28"/>
    <p:sldId id="292" r:id="rId29"/>
    <p:sldId id="294" r:id="rId30"/>
    <p:sldId id="295" r:id="rId31"/>
    <p:sldId id="296" r:id="rId32"/>
    <p:sldId id="298" r:id="rId33"/>
    <p:sldId id="256" r:id="rId34"/>
    <p:sldId id="281" r:id="rId35"/>
    <p:sldId id="282" r:id="rId36"/>
    <p:sldId id="288" r:id="rId37"/>
    <p:sldId id="291" r:id="rId38"/>
    <p:sldId id="289" r:id="rId39"/>
    <p:sldId id="285" r:id="rId40"/>
    <p:sldId id="286" r:id="rId41"/>
    <p:sldId id="287" r:id="rId42"/>
    <p:sldId id="280" r:id="rId43"/>
    <p:sldId id="277" r:id="rId44"/>
    <p:sldId id="284" r:id="rId45"/>
    <p:sldId id="302" r:id="rId4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AE46"/>
    <a:srgbClr val="080808"/>
    <a:srgbClr val="FFEA9E"/>
    <a:srgbClr val="F5F5DC"/>
    <a:srgbClr val="A6A6A6"/>
    <a:srgbClr val="FFFFFF"/>
    <a:srgbClr val="6600FF"/>
    <a:srgbClr val="9A30FF"/>
    <a:srgbClr val="00CC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07" autoAdjust="0"/>
  </p:normalViewPr>
  <p:slideViewPr>
    <p:cSldViewPr snapToGrid="0">
      <p:cViewPr varScale="1">
        <p:scale>
          <a:sx n="96" d="100"/>
          <a:sy n="96" d="100"/>
        </p:scale>
        <p:origin x="6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8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22FBE-71D0-418F-9BB6-2919CE9DCC84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DF519-C9A1-407F-AC50-FF30DF3BCC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4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DF519-C9A1-407F-AC50-FF30DF3BCC0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09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gradFill>
          <a:gsLst>
            <a:gs pos="29000">
              <a:srgbClr val="B22222"/>
            </a:gs>
            <a:gs pos="100000">
              <a:srgbClr val="FF000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B321135F-FB64-47EE-9BA4-355EAB9D6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44008"/>
            <a:ext cx="12192000" cy="642581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Secondary</a:t>
            </a:r>
            <a:r>
              <a:rPr lang="de-DE" dirty="0"/>
              <a:t> Title</a:t>
            </a:r>
          </a:p>
        </p:txBody>
      </p:sp>
      <p:sp>
        <p:nvSpPr>
          <p:cNvPr id="9" name="Titel 7">
            <a:extLst>
              <a:ext uri="{FF2B5EF4-FFF2-40B4-BE49-F238E27FC236}">
                <a16:creationId xmlns:a16="http://schemas.microsoft.com/office/drawing/2014/main" id="{B5BD88A4-9C6A-4B64-8AAD-2238B4E71092}"/>
              </a:ext>
            </a:extLst>
          </p:cNvPr>
          <p:cNvSpPr txBox="1">
            <a:spLocks/>
          </p:cNvSpPr>
          <p:nvPr userDrawn="1"/>
        </p:nvSpPr>
        <p:spPr>
          <a:xfrm>
            <a:off x="0" y="5494500"/>
            <a:ext cx="12192000" cy="642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bg1"/>
                </a:solidFill>
                <a:latin typeface="+mj-lt"/>
              </a:rPr>
              <a:t>BAHN-HOFLADEN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8AC4BD-4537-40A5-9F49-4B576013C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8557" y="-333473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9D871-6FC8-49DA-8FD5-7F3B9216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0EA03F-064F-4DDE-A253-4A9A65FA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1CEC51-FE51-452D-AB15-EED382BA0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26F6B4-194D-43B7-AAA4-D2E9DB52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A13CA0-8105-44A0-BA6E-1C280FE4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01FD57C-C933-4739-B86D-D7DD001F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54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5609C-EEC4-43D8-AA35-B3D4AFD3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53973C-31EB-4537-8AE9-F1B2B939C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13C082-7BE2-437E-AA76-4F4776837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6C8801-63C4-4ED9-B165-3EAAF369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7A9826-B4F9-4026-844D-76FDC3AB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6FE073-68E1-4B7C-8BBC-0DFF8247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811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5E7A4-84F0-4781-89EA-30A23CDC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6AEC8EE-921A-4BF2-9333-0C248AECB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649118-417C-495B-8E5D-1D858A4D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DEDF7-04FE-4597-933D-56216FA8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4D455C-4EE9-42B8-9216-F404B397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748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CD01CE-8776-4A42-9D96-1FF3FE3F4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A2DF853-E687-4DFA-B26D-A575C71DC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553BD-5372-48DA-B7D2-EF68D36E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F45CBA-3632-4090-9F67-6DB9FA19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EC98B-0D0F-41BA-9613-692E1470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81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>
            <a:extLst>
              <a:ext uri="{FF2B5EF4-FFF2-40B4-BE49-F238E27FC236}">
                <a16:creationId xmlns:a16="http://schemas.microsoft.com/office/drawing/2014/main" id="{59C61D9B-9B27-427B-BE35-277D463C5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6465"/>
            <a:ext cx="12192000" cy="642581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B22222"/>
                </a:solidFill>
                <a:latin typeface="Bahnschrift SemiBold SemiConden" panose="020B0502040204020203" pitchFamily="34" charset="0"/>
              </a:defRPr>
            </a:lvl1pPr>
          </a:lstStyle>
          <a:p>
            <a:r>
              <a:rPr lang="de-DE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4358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E2B41-B9E9-4087-895B-C09C2C4C5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2DE80B-757E-40DC-9014-458555E2D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3663B1-7CB2-4210-A4E6-510AF63F8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8D6E8E-99FC-46FC-A2CD-DD93C7F8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AF9177-E84E-4065-ACBA-466B84CA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78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47FB8-24EB-400D-A99B-BB2C1139C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590"/>
            <a:ext cx="10515600" cy="668545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6D60B7-C5A7-4503-94D6-E90929634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0E581A-D8D8-42A8-AC75-57DAE2F2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A918C-FF7B-4190-9BDB-8089C7FF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E14B5-A833-44A5-A1BD-B560730A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8E45EC-6C44-575B-1D10-84D9A5341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406233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E6268-81F5-454D-ADD4-42F9B186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E8D21D-3597-4656-9084-02A8BB909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7FF99B-D6C6-4926-8CC8-35F2249C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DC08B6-ECAF-4FF3-889C-AE2908A7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C0DEB4-6131-474E-A96C-ACF1001F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80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98427-CDEB-48C7-968A-0409BBE0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23EB1-82B0-419C-BFA3-A8E2E47B1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33DF08-92CA-4060-9350-1B4D26D70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76E6C8-E217-41D3-916C-6D00C3CF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0CEF8-F97C-46D3-B010-0B007888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2D8CA2-88B6-415B-9A9F-49BADAA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2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A55E9-7F3E-45E0-BA64-53240EE8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388522-3406-4B24-AABC-BD391633E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D329C0-2FAC-4400-B113-9057F395D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4C919-94EE-4BD5-A986-0E72E6B65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0D7F1D-FEF6-4AA0-A44A-4957F2DAB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9736ED-8E52-4656-9E11-AC9F4C1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69EC3A-6A4A-441D-8CBF-3B83BCF4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6B39C96-A13A-4CE6-9DD9-EEF26999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42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BC955-2802-43E5-B0D9-4B0E9010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EE8517-B4A4-4571-B445-9AB27539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AE1A62-2518-4EFA-9562-66335FDC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0FD32E-A5C8-4EE7-955D-10126336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75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4819EE-7A96-4250-94B0-881E2804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28531C-D5C7-426B-A4E7-102BF8CB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9697B0-1532-494A-98F1-1073E9DA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86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DD09FB-9927-4E80-8068-1E941EB4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832811-15AA-4BB7-B0BC-F4D30FE90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358D24-44D1-49E0-8238-6DC00F529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CC220-19C3-4818-B307-FF0E9BB18498}" type="datetimeFigureOut">
              <a:rPr lang="de-DE" smtClean="0"/>
              <a:t>24.08.2023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BED5EA-BD4D-47EF-824A-AA6B7649C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F7DD0-F3E6-4C05-83EA-F1A12C1CF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41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2222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48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2" Type="http://schemas.openxmlformats.org/officeDocument/2006/relationships/image" Target="../media/image72.png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sv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0A095-AC28-2E26-55D2-F15F2F51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Brand Guide</a:t>
            </a:r>
          </a:p>
        </p:txBody>
      </p:sp>
    </p:spTree>
    <p:extLst>
      <p:ext uri="{BB962C8B-B14F-4D97-AF65-F5344CB8AC3E}">
        <p14:creationId xmlns:p14="http://schemas.microsoft.com/office/powerpoint/2010/main" val="289522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90664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8CC8F54-4743-8CE8-BFC9-F2A43E4FEC8F}"/>
              </a:ext>
            </a:extLst>
          </p:cNvPr>
          <p:cNvSpPr/>
          <p:nvPr/>
        </p:nvSpPr>
        <p:spPr>
          <a:xfrm>
            <a:off x="1015851" y="2133600"/>
            <a:ext cx="1837267" cy="183726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accent1"/>
                </a:solidFill>
                <a:latin typeface="+mj-lt"/>
              </a:rPr>
              <a:t>BANANA PLUSH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848FFF0-93F9-57F7-EFFB-32FB4CAFA8B4}"/>
              </a:ext>
            </a:extLst>
          </p:cNvPr>
          <p:cNvCxnSpPr/>
          <p:nvPr/>
        </p:nvCxnSpPr>
        <p:spPr>
          <a:xfrm>
            <a:off x="3217333" y="1845733"/>
            <a:ext cx="0" cy="279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E126EED9-CA60-B43E-A32E-AFFDF99AEC00}"/>
              </a:ext>
            </a:extLst>
          </p:cNvPr>
          <p:cNvSpPr/>
          <p:nvPr/>
        </p:nvSpPr>
        <p:spPr>
          <a:xfrm>
            <a:off x="3581550" y="1845734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201459C-EBA2-0A29-A266-28D708BB0AD3}"/>
              </a:ext>
            </a:extLst>
          </p:cNvPr>
          <p:cNvSpPr/>
          <p:nvPr/>
        </p:nvSpPr>
        <p:spPr>
          <a:xfrm>
            <a:off x="3581550" y="3052233"/>
            <a:ext cx="1142848" cy="1142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WHITE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124D0E1-36CF-5B11-1C93-07E804C0894B}"/>
              </a:ext>
            </a:extLst>
          </p:cNvPr>
          <p:cNvSpPr/>
          <p:nvPr/>
        </p:nvSpPr>
        <p:spPr>
          <a:xfrm>
            <a:off x="6146800" y="1845734"/>
            <a:ext cx="1142848" cy="114284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FD61ABA-3ABF-BEC1-EA21-8A1E0776CCCA}"/>
              </a:ext>
            </a:extLst>
          </p:cNvPr>
          <p:cNvSpPr/>
          <p:nvPr/>
        </p:nvSpPr>
        <p:spPr>
          <a:xfrm>
            <a:off x="6146800" y="3052233"/>
            <a:ext cx="1142848" cy="114284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APPLE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C8ADE95-4F38-B55E-23C0-9E433109C338}"/>
              </a:ext>
            </a:extLst>
          </p:cNvPr>
          <p:cNvSpPr/>
          <p:nvPr/>
        </p:nvSpPr>
        <p:spPr>
          <a:xfrm>
            <a:off x="4864175" y="2417158"/>
            <a:ext cx="1142848" cy="114284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GRAY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C1FC372-F5A1-6FCD-DDC0-B7CAC131E1B2}"/>
              </a:ext>
            </a:extLst>
          </p:cNvPr>
          <p:cNvCxnSpPr/>
          <p:nvPr/>
        </p:nvCxnSpPr>
        <p:spPr>
          <a:xfrm>
            <a:off x="7577666" y="1845732"/>
            <a:ext cx="0" cy="279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F21C9B45-268D-6250-C2C0-23CB70A2C378}"/>
              </a:ext>
            </a:extLst>
          </p:cNvPr>
          <p:cNvSpPr/>
          <p:nvPr/>
        </p:nvSpPr>
        <p:spPr>
          <a:xfrm>
            <a:off x="7806274" y="2760289"/>
            <a:ext cx="702576" cy="702576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accent1"/>
                </a:solidFill>
                <a:latin typeface="+mj-lt"/>
              </a:rPr>
              <a:t>PEACH</a:t>
            </a:r>
            <a:endParaRPr lang="de-DE" sz="7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949F392-002F-C13A-00A1-B681D9886EB8}"/>
              </a:ext>
            </a:extLst>
          </p:cNvPr>
          <p:cNvSpPr/>
          <p:nvPr/>
        </p:nvSpPr>
        <p:spPr>
          <a:xfrm>
            <a:off x="8585207" y="2760289"/>
            <a:ext cx="702576" cy="702576"/>
          </a:xfrm>
          <a:prstGeom prst="ellipse">
            <a:avLst/>
          </a:prstGeom>
          <a:solidFill>
            <a:srgbClr val="00CC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accent1"/>
                </a:solidFill>
                <a:latin typeface="+mj-lt"/>
              </a:rPr>
              <a:t>VIVID SKY BLUE</a:t>
            </a:r>
            <a:endParaRPr lang="de-DE" sz="7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C95B504-1080-B905-04A5-FCBFF997D068}"/>
              </a:ext>
            </a:extLst>
          </p:cNvPr>
          <p:cNvSpPr/>
          <p:nvPr/>
        </p:nvSpPr>
        <p:spPr>
          <a:xfrm>
            <a:off x="9652002" y="2768754"/>
            <a:ext cx="702576" cy="702576"/>
          </a:xfrm>
          <a:prstGeom prst="ellipse">
            <a:avLst/>
          </a:prstGeom>
          <a:solidFill>
            <a:srgbClr val="9A3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bg1"/>
                </a:solidFill>
                <a:latin typeface="+mj-lt"/>
              </a:rPr>
              <a:t>PURPLE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CE544AD-0A52-C01C-6C3E-3F75F2ADCA64}"/>
              </a:ext>
            </a:extLst>
          </p:cNvPr>
          <p:cNvSpPr/>
          <p:nvPr/>
        </p:nvSpPr>
        <p:spPr>
          <a:xfrm>
            <a:off x="10430935" y="2768754"/>
            <a:ext cx="702576" cy="702576"/>
          </a:xfrm>
          <a:prstGeom prst="ellipse">
            <a:avLst/>
          </a:prstGeom>
          <a:solidFill>
            <a:srgbClr val="660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" dirty="0">
                <a:solidFill>
                  <a:schemeClr val="bg1"/>
                </a:solidFill>
                <a:latin typeface="+mj-lt"/>
              </a:rPr>
              <a:t>ELECTRIC INDIGO</a:t>
            </a:r>
            <a:endParaRPr lang="de-DE" sz="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B44CCDD-DF68-57D7-868A-CF3CC86FEDF7}"/>
              </a:ext>
            </a:extLst>
          </p:cNvPr>
          <p:cNvCxnSpPr>
            <a:cxnSpLocks/>
          </p:cNvCxnSpPr>
          <p:nvPr/>
        </p:nvCxnSpPr>
        <p:spPr>
          <a:xfrm>
            <a:off x="9525000" y="2417158"/>
            <a:ext cx="0" cy="146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1">
            <a:extLst>
              <a:ext uri="{FF2B5EF4-FFF2-40B4-BE49-F238E27FC236}">
                <a16:creationId xmlns:a16="http://schemas.microsoft.com/office/drawing/2014/main" id="{007934EB-6D93-6329-5015-4E5B2171BF65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Colors</a:t>
            </a:r>
          </a:p>
        </p:txBody>
      </p:sp>
    </p:spTree>
    <p:extLst>
      <p:ext uri="{BB962C8B-B14F-4D97-AF65-F5344CB8AC3E}">
        <p14:creationId xmlns:p14="http://schemas.microsoft.com/office/powerpoint/2010/main" val="297575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E79AB23-778D-E4ED-2709-D33B37EE6872}"/>
              </a:ext>
            </a:extLst>
          </p:cNvPr>
          <p:cNvSpPr/>
          <p:nvPr/>
        </p:nvSpPr>
        <p:spPr>
          <a:xfrm>
            <a:off x="444426" y="1025250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BANANA</a:t>
            </a:r>
            <a:br>
              <a:rPr lang="de-DE" sz="1000" dirty="0">
                <a:solidFill>
                  <a:srgbClr val="080808"/>
                </a:solidFill>
                <a:latin typeface="+mj-lt"/>
              </a:rPr>
            </a:br>
            <a:r>
              <a:rPr lang="de-DE" sz="1000" dirty="0">
                <a:solidFill>
                  <a:srgbClr val="080808"/>
                </a:solidFill>
                <a:latin typeface="+mj-lt"/>
              </a:rPr>
              <a:t>PLUSH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D15B37-4751-1E93-130F-DA77269A4068}"/>
              </a:ext>
            </a:extLst>
          </p:cNvPr>
          <p:cNvSpPr txBox="1"/>
          <p:nvPr/>
        </p:nvSpPr>
        <p:spPr>
          <a:xfrm>
            <a:off x="-35872" y="2483015"/>
            <a:ext cx="20594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Banan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Plush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158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#ffea9e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47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600C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Ivory 1015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04B8F2-4266-7B47-364D-FCCE8C4F48DF}"/>
              </a:ext>
            </a:extLst>
          </p:cNvPr>
          <p:cNvSpPr txBox="1"/>
          <p:nvPr/>
        </p:nvSpPr>
        <p:spPr>
          <a:xfrm>
            <a:off x="1905933" y="2483015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Firebrick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178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#b22222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	80%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69%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30%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2350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Flame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3000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758539-E55C-F88A-FBB7-2D15CDDA9C3B}"/>
              </a:ext>
            </a:extLst>
          </p:cNvPr>
          <p:cNvSpPr/>
          <p:nvPr/>
        </p:nvSpPr>
        <p:spPr>
          <a:xfrm>
            <a:off x="2267136" y="1025250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9D4149B-B02D-C173-7571-08946405ACCF}"/>
              </a:ext>
            </a:extLst>
          </p:cNvPr>
          <p:cNvSpPr/>
          <p:nvPr/>
        </p:nvSpPr>
        <p:spPr>
          <a:xfrm>
            <a:off x="4428142" y="1025250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C7C966-06E7-ED6F-6EC6-295843809BF3}"/>
              </a:ext>
            </a:extLst>
          </p:cNvPr>
          <p:cNvSpPr txBox="1"/>
          <p:nvPr/>
        </p:nvSpPr>
        <p:spPr>
          <a:xfrm>
            <a:off x="3956015" y="2483014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Light Gray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179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184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193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#b3b8c1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218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7%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75%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7%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5%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24%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5295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grey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7035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04264E-442B-F2F0-C4BE-536A5B130559}"/>
              </a:ext>
            </a:extLst>
          </p:cNvPr>
          <p:cNvCxnSpPr>
            <a:cxnSpLocks/>
          </p:cNvCxnSpPr>
          <p:nvPr/>
        </p:nvCxnSpPr>
        <p:spPr>
          <a:xfrm>
            <a:off x="1905933" y="1121135"/>
            <a:ext cx="3293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08BCACE-FF12-1D1D-3A00-FF2327BF5094}"/>
              </a:ext>
            </a:extLst>
          </p:cNvPr>
          <p:cNvCxnSpPr>
            <a:cxnSpLocks/>
          </p:cNvCxnSpPr>
          <p:nvPr/>
        </p:nvCxnSpPr>
        <p:spPr>
          <a:xfrm>
            <a:off x="3953933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D23E5A-6770-3CA7-F184-1C0A3DD116CB}"/>
              </a:ext>
            </a:extLst>
          </p:cNvPr>
          <p:cNvCxnSpPr>
            <a:cxnSpLocks/>
          </p:cNvCxnSpPr>
          <p:nvPr/>
        </p:nvCxnSpPr>
        <p:spPr>
          <a:xfrm>
            <a:off x="6006811" y="1121135"/>
            <a:ext cx="452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3C62BC57-82D7-409B-B38F-9663E1812803}"/>
              </a:ext>
            </a:extLst>
          </p:cNvPr>
          <p:cNvSpPr/>
          <p:nvPr/>
        </p:nvSpPr>
        <p:spPr>
          <a:xfrm>
            <a:off x="6451679" y="1025250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E4A6E9-6F13-9C91-7AC5-50423D51AA1C}"/>
              </a:ext>
            </a:extLst>
          </p:cNvPr>
          <p:cNvSpPr txBox="1"/>
          <p:nvPr/>
        </p:nvSpPr>
        <p:spPr>
          <a:xfrm>
            <a:off x="5999675" y="2442951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Beige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245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245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220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#f5f5dc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60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96%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10%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4%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705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Pure White 9010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4D0A56E-BB9D-EC1E-653A-4F10A7148A4F}"/>
              </a:ext>
            </a:extLst>
          </p:cNvPr>
          <p:cNvSpPr/>
          <p:nvPr/>
        </p:nvSpPr>
        <p:spPr>
          <a:xfrm>
            <a:off x="8397784" y="1025250"/>
            <a:ext cx="1142848" cy="114284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WHITE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912500-3F3E-56BB-236B-2CF44F5B5C3A}"/>
              </a:ext>
            </a:extLst>
          </p:cNvPr>
          <p:cNvSpPr txBox="1"/>
          <p:nvPr/>
        </p:nvSpPr>
        <p:spPr>
          <a:xfrm>
            <a:off x="8068735" y="2462157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White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#ffffff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         ~ 7436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                 Traffic White 9016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2BF52AD-706E-28C2-D9F8-DEBCFCC15CB5}"/>
              </a:ext>
            </a:extLst>
          </p:cNvPr>
          <p:cNvCxnSpPr>
            <a:cxnSpLocks/>
          </p:cNvCxnSpPr>
          <p:nvPr/>
        </p:nvCxnSpPr>
        <p:spPr>
          <a:xfrm>
            <a:off x="8034872" y="1121135"/>
            <a:ext cx="8462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19C621DC-2921-814F-B8B7-519A69316B47}"/>
              </a:ext>
            </a:extLst>
          </p:cNvPr>
          <p:cNvSpPr/>
          <p:nvPr/>
        </p:nvSpPr>
        <p:spPr>
          <a:xfrm>
            <a:off x="10425260" y="1025250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F55DD03-8D54-3DD0-F686-1D1EA5D576E1}"/>
              </a:ext>
            </a:extLst>
          </p:cNvPr>
          <p:cNvSpPr txBox="1"/>
          <p:nvPr/>
        </p:nvSpPr>
        <p:spPr>
          <a:xfrm>
            <a:off x="10096211" y="2483015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Apple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130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174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70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#82ae46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85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68%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25%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32%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7489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 6018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E407095-5290-B57A-BF10-343A98959DDA}"/>
              </a:ext>
            </a:extLst>
          </p:cNvPr>
          <p:cNvCxnSpPr>
            <a:cxnSpLocks/>
          </p:cNvCxnSpPr>
          <p:nvPr/>
        </p:nvCxnSpPr>
        <p:spPr>
          <a:xfrm>
            <a:off x="10096211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1">
            <a:extLst>
              <a:ext uri="{FF2B5EF4-FFF2-40B4-BE49-F238E27FC236}">
                <a16:creationId xmlns:a16="http://schemas.microsoft.com/office/drawing/2014/main" id="{B9C8269A-F273-28AE-9F35-BAC486931576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Color </a:t>
            </a:r>
            <a:r>
              <a:rPr lang="de-DE" sz="3600" dirty="0" err="1"/>
              <a:t>codes</a:t>
            </a:r>
            <a:endParaRPr lang="de-DE" sz="3600" dirty="0"/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AAFC7DD6-B98D-3DC1-49BE-2CB43F997C89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</p:spTree>
    <p:extLst>
      <p:ext uri="{BB962C8B-B14F-4D97-AF65-F5344CB8AC3E}">
        <p14:creationId xmlns:p14="http://schemas.microsoft.com/office/powerpoint/2010/main" val="2929648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C04B8F2-4266-7B47-364D-FCCE8C4F48DF}"/>
              </a:ext>
            </a:extLst>
          </p:cNvPr>
          <p:cNvSpPr txBox="1"/>
          <p:nvPr/>
        </p:nvSpPr>
        <p:spPr>
          <a:xfrm>
            <a:off x="1905933" y="2483015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Peach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158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#FFEA9E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47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 600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Ivory 1015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758539-E55C-F88A-FBB7-2D15CDDA9C3B}"/>
              </a:ext>
            </a:extLst>
          </p:cNvPr>
          <p:cNvSpPr/>
          <p:nvPr/>
        </p:nvSpPr>
        <p:spPr>
          <a:xfrm>
            <a:off x="2267136" y="1025250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PEACH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9D4149B-B02D-C173-7571-08946405ACCF}"/>
              </a:ext>
            </a:extLst>
          </p:cNvPr>
          <p:cNvSpPr/>
          <p:nvPr/>
        </p:nvSpPr>
        <p:spPr>
          <a:xfrm>
            <a:off x="4428142" y="1025250"/>
            <a:ext cx="1142848" cy="1142848"/>
          </a:xfrm>
          <a:prstGeom prst="ellipse">
            <a:avLst/>
          </a:prstGeom>
          <a:solidFill>
            <a:srgbClr val="00CC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VIVID SKY BLUE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C7C966-06E7-ED6F-6EC6-295843809BF3}"/>
              </a:ext>
            </a:extLst>
          </p:cNvPr>
          <p:cNvSpPr txBox="1"/>
          <p:nvPr/>
        </p:nvSpPr>
        <p:spPr>
          <a:xfrm>
            <a:off x="3956015" y="2483014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Vivid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Sky Blue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204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#00ccff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192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20%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</a:t>
            </a:r>
            <a:r>
              <a:rPr lang="de-DE" sz="1000" b="0" i="0" u="none" strike="noStrike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Light Blue 5012 </a:t>
            </a:r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04264E-442B-F2F0-C4BE-536A5B130559}"/>
              </a:ext>
            </a:extLst>
          </p:cNvPr>
          <p:cNvCxnSpPr>
            <a:cxnSpLocks/>
          </p:cNvCxnSpPr>
          <p:nvPr/>
        </p:nvCxnSpPr>
        <p:spPr>
          <a:xfrm>
            <a:off x="1905933" y="1121135"/>
            <a:ext cx="3293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08BCACE-FF12-1D1D-3A00-FF2327BF5094}"/>
              </a:ext>
            </a:extLst>
          </p:cNvPr>
          <p:cNvCxnSpPr>
            <a:cxnSpLocks/>
          </p:cNvCxnSpPr>
          <p:nvPr/>
        </p:nvCxnSpPr>
        <p:spPr>
          <a:xfrm>
            <a:off x="3953933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D23E5A-6770-3CA7-F184-1C0A3DD116CB}"/>
              </a:ext>
            </a:extLst>
          </p:cNvPr>
          <p:cNvCxnSpPr>
            <a:cxnSpLocks/>
          </p:cNvCxnSpPr>
          <p:nvPr/>
        </p:nvCxnSpPr>
        <p:spPr>
          <a:xfrm>
            <a:off x="6006811" y="1121135"/>
            <a:ext cx="452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3C62BC57-82D7-409B-B38F-9663E1812803}"/>
              </a:ext>
            </a:extLst>
          </p:cNvPr>
          <p:cNvSpPr/>
          <p:nvPr/>
        </p:nvSpPr>
        <p:spPr>
          <a:xfrm>
            <a:off x="6451679" y="1025250"/>
            <a:ext cx="1142848" cy="1142848"/>
          </a:xfrm>
          <a:prstGeom prst="ellipse">
            <a:avLst/>
          </a:prstGeom>
          <a:solidFill>
            <a:srgbClr val="9A3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PURPLE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E4A6E9-6F13-9C91-7AC5-50423D51AA1C}"/>
              </a:ext>
            </a:extLst>
          </p:cNvPr>
          <p:cNvSpPr txBox="1"/>
          <p:nvPr/>
        </p:nvSpPr>
        <p:spPr>
          <a:xfrm>
            <a:off x="5999675" y="2442951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Purple (X11)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154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48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#9A30FF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271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40%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7442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Blue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Liliac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4005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4D0A56E-BB9D-EC1E-653A-4F10A7148A4F}"/>
              </a:ext>
            </a:extLst>
          </p:cNvPr>
          <p:cNvSpPr/>
          <p:nvPr/>
        </p:nvSpPr>
        <p:spPr>
          <a:xfrm>
            <a:off x="8397784" y="1025250"/>
            <a:ext cx="1142848" cy="1142848"/>
          </a:xfrm>
          <a:prstGeom prst="ellipse">
            <a:avLst/>
          </a:prstGeom>
          <a:solidFill>
            <a:srgbClr val="660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ELECTRIC INDIGO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912500-3F3E-56BB-236B-2CF44F5B5C3A}"/>
              </a:ext>
            </a:extLst>
          </p:cNvPr>
          <p:cNvSpPr txBox="1"/>
          <p:nvPr/>
        </p:nvSpPr>
        <p:spPr>
          <a:xfrm>
            <a:off x="8068735" y="2462157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White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102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#ffffff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264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         ~  266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                 Blue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Liliac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4005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2BF52AD-706E-28C2-D9F8-DEBCFCC15CB5}"/>
              </a:ext>
            </a:extLst>
          </p:cNvPr>
          <p:cNvCxnSpPr>
            <a:cxnSpLocks/>
          </p:cNvCxnSpPr>
          <p:nvPr/>
        </p:nvCxnSpPr>
        <p:spPr>
          <a:xfrm>
            <a:off x="8034872" y="1121135"/>
            <a:ext cx="8462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E407095-5290-B57A-BF10-343A98959DDA}"/>
              </a:ext>
            </a:extLst>
          </p:cNvPr>
          <p:cNvCxnSpPr>
            <a:cxnSpLocks/>
          </p:cNvCxnSpPr>
          <p:nvPr/>
        </p:nvCxnSpPr>
        <p:spPr>
          <a:xfrm>
            <a:off x="10096211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1">
            <a:extLst>
              <a:ext uri="{FF2B5EF4-FFF2-40B4-BE49-F238E27FC236}">
                <a16:creationId xmlns:a16="http://schemas.microsoft.com/office/drawing/2014/main" id="{B9C8269A-F273-28AE-9F35-BAC486931576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Color </a:t>
            </a:r>
            <a:r>
              <a:rPr lang="de-DE" sz="3600" dirty="0" err="1"/>
              <a:t>codes</a:t>
            </a:r>
            <a:endParaRPr lang="de-DE" sz="3600" dirty="0"/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AAFC7DD6-B98D-3DC1-49BE-2CB43F997C89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</p:spTree>
    <p:extLst>
      <p:ext uri="{BB962C8B-B14F-4D97-AF65-F5344CB8AC3E}">
        <p14:creationId xmlns:p14="http://schemas.microsoft.com/office/powerpoint/2010/main" val="201365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Letterhead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84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Letter – VARIANT 1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F08597F-4CB3-11AE-CA84-B63DC88EA371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Letterhead</a:t>
            </a:r>
            <a:r>
              <a:rPr lang="de-DE" sz="3600" dirty="0"/>
              <a:t>/-</a:t>
            </a:r>
            <a:r>
              <a:rPr lang="de-DE" sz="3600" dirty="0" err="1"/>
              <a:t>footer</a:t>
            </a:r>
            <a:r>
              <a:rPr lang="de-DE" sz="3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49455-EA0C-AF30-2DAE-3E6196DB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50" y="4310223"/>
            <a:ext cx="8068074" cy="2083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3BC55E-69E5-5D2E-0C78-3BAD6094C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50" y="1208947"/>
            <a:ext cx="8068074" cy="2511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90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Letter – VARIANT 2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F08597F-4CB3-11AE-CA84-B63DC88EA371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Letterhead</a:t>
            </a:r>
            <a:r>
              <a:rPr lang="de-DE" sz="3600" dirty="0"/>
              <a:t>/-</a:t>
            </a:r>
            <a:r>
              <a:rPr lang="de-DE" sz="3600" dirty="0" err="1"/>
              <a:t>footer</a:t>
            </a:r>
            <a:r>
              <a:rPr lang="de-DE" sz="3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49455-EA0C-AF30-2DAE-3E6196DB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50" y="4310223"/>
            <a:ext cx="8068074" cy="2083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A821B-F659-BE95-E2C8-037B7052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91" y="1267052"/>
            <a:ext cx="8180863" cy="221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727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Letter – VARIANT 3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F08597F-4CB3-11AE-CA84-B63DC88EA371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180154" cy="6685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Letterhead</a:t>
            </a:r>
            <a:r>
              <a:rPr lang="de-DE" sz="3600" dirty="0"/>
              <a:t>/-</a:t>
            </a:r>
            <a:r>
              <a:rPr lang="de-DE" sz="3600" dirty="0" err="1"/>
              <a:t>footer</a:t>
            </a:r>
            <a:r>
              <a:rPr lang="de-DE" sz="3600" dirty="0"/>
              <a:t> Lightweight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CD16B-F404-532C-2F64-283CEC9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50" y="1329021"/>
            <a:ext cx="8068074" cy="1822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E3082-74D2-0EED-44FB-788A9E05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50" y="4735002"/>
            <a:ext cx="8068074" cy="1260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4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Typography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0927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13E75A6-2BCF-72D1-95A7-DD3F237080F6}"/>
              </a:ext>
            </a:extLst>
          </p:cNvPr>
          <p:cNvSpPr txBox="1">
            <a:spLocks/>
          </p:cNvSpPr>
          <p:nvPr/>
        </p:nvSpPr>
        <p:spPr>
          <a:xfrm>
            <a:off x="1049867" y="1236654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>
                <a:solidFill>
                  <a:schemeClr val="accent1"/>
                </a:solidFill>
              </a:rPr>
              <a:t>Bahnschrift </a:t>
            </a:r>
            <a:r>
              <a:rPr lang="de-DE" sz="6000" dirty="0" err="1">
                <a:solidFill>
                  <a:schemeClr val="accent1"/>
                </a:solidFill>
              </a:rPr>
              <a:t>SemiBold</a:t>
            </a:r>
            <a:r>
              <a:rPr lang="de-DE" sz="6000" dirty="0">
                <a:solidFill>
                  <a:schemeClr val="accent1"/>
                </a:solidFill>
              </a:rPr>
              <a:t> 60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B89A51-21A1-F2F4-AD62-FC5ABE196129}"/>
              </a:ext>
            </a:extLst>
          </p:cNvPr>
          <p:cNvSpPr txBox="1">
            <a:spLocks/>
          </p:cNvSpPr>
          <p:nvPr/>
        </p:nvSpPr>
        <p:spPr>
          <a:xfrm>
            <a:off x="1049866" y="2105385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chemeClr val="accent1"/>
                </a:solidFill>
              </a:rPr>
              <a:t>Bahnschrift </a:t>
            </a:r>
            <a:r>
              <a:rPr lang="de-DE" sz="4000" dirty="0" err="1">
                <a:solidFill>
                  <a:schemeClr val="accent1"/>
                </a:solidFill>
              </a:rPr>
              <a:t>SemiBold</a:t>
            </a:r>
            <a:r>
              <a:rPr lang="de-DE" sz="4000" dirty="0">
                <a:solidFill>
                  <a:schemeClr val="accent1"/>
                </a:solidFill>
              </a:rPr>
              <a:t> 40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B45315-3A50-A8B8-8553-87EF157D60CF}"/>
              </a:ext>
            </a:extLst>
          </p:cNvPr>
          <p:cNvSpPr txBox="1">
            <a:spLocks/>
          </p:cNvSpPr>
          <p:nvPr/>
        </p:nvSpPr>
        <p:spPr>
          <a:xfrm>
            <a:off x="1049866" y="2760455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dirty="0">
                <a:solidFill>
                  <a:schemeClr val="accent1"/>
                </a:solidFill>
              </a:rPr>
              <a:t>Bahnschrift </a:t>
            </a:r>
            <a:r>
              <a:rPr lang="de-DE" sz="3000" dirty="0" err="1">
                <a:solidFill>
                  <a:schemeClr val="accent1"/>
                </a:solidFill>
              </a:rPr>
              <a:t>SemiBold</a:t>
            </a:r>
            <a:r>
              <a:rPr lang="de-DE" sz="3000" dirty="0">
                <a:solidFill>
                  <a:schemeClr val="accent1"/>
                </a:solidFill>
              </a:rPr>
              <a:t> 30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D11301D-B8A8-EBED-0393-BFD90694EE5C}"/>
              </a:ext>
            </a:extLst>
          </p:cNvPr>
          <p:cNvSpPr txBox="1">
            <a:spLocks/>
          </p:cNvSpPr>
          <p:nvPr/>
        </p:nvSpPr>
        <p:spPr>
          <a:xfrm>
            <a:off x="1049866" y="3293854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accent1"/>
                </a:solidFill>
              </a:rPr>
              <a:t>Bahnschrift </a:t>
            </a:r>
            <a:r>
              <a:rPr lang="de-DE" sz="2000" dirty="0" err="1">
                <a:solidFill>
                  <a:schemeClr val="accent1"/>
                </a:solidFill>
              </a:rPr>
              <a:t>SemiBold</a:t>
            </a:r>
            <a:r>
              <a:rPr lang="de-DE" sz="2000" dirty="0">
                <a:solidFill>
                  <a:schemeClr val="accent1"/>
                </a:solidFill>
              </a:rPr>
              <a:t> 20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51026E7-1B90-2FB0-ABAB-D40CE324C219}"/>
              </a:ext>
            </a:extLst>
          </p:cNvPr>
          <p:cNvSpPr txBox="1">
            <a:spLocks/>
          </p:cNvSpPr>
          <p:nvPr/>
        </p:nvSpPr>
        <p:spPr>
          <a:xfrm>
            <a:off x="1049866" y="3699317"/>
            <a:ext cx="9254067" cy="2496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>
                <a:solidFill>
                  <a:schemeClr val="accent1"/>
                </a:solidFill>
              </a:rPr>
              <a:t>Bahnschrift </a:t>
            </a:r>
            <a:r>
              <a:rPr lang="de-DE" sz="1000" dirty="0" err="1">
                <a:solidFill>
                  <a:schemeClr val="accent1"/>
                </a:solidFill>
              </a:rPr>
              <a:t>SemiBold</a:t>
            </a:r>
            <a:r>
              <a:rPr lang="de-DE" sz="1000" dirty="0">
                <a:solidFill>
                  <a:schemeClr val="accent1"/>
                </a:solidFill>
              </a:rPr>
              <a:t> 10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4D52A55-46B6-0AC4-38F6-FF1AFBCE0771}"/>
              </a:ext>
            </a:extLst>
          </p:cNvPr>
          <p:cNvSpPr txBox="1"/>
          <p:nvPr/>
        </p:nvSpPr>
        <p:spPr>
          <a:xfrm>
            <a:off x="4445000" y="4159157"/>
            <a:ext cx="752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Bahnschrift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Font by Aaron Bell for Microsoft Corporation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Modern digitization of DIN 1451 character design standards</a:t>
            </a:r>
            <a:endParaRPr lang="de-DE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169B1F35-A1F4-B185-0B68-1D7E7993AB9F}"/>
              </a:ext>
            </a:extLst>
          </p:cNvPr>
          <p:cNvSpPr txBox="1">
            <a:spLocks/>
          </p:cNvSpPr>
          <p:nvPr/>
        </p:nvSpPr>
        <p:spPr>
          <a:xfrm>
            <a:off x="1049865" y="5201372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solidFill>
                  <a:schemeClr val="tx1"/>
                </a:solidFill>
              </a:rPr>
              <a:t>BAHN-HOFLADEN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F08597F-4CB3-11AE-CA84-B63DC88EA371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Font</a:t>
            </a:r>
          </a:p>
        </p:txBody>
      </p:sp>
    </p:spTree>
    <p:extLst>
      <p:ext uri="{BB962C8B-B14F-4D97-AF65-F5344CB8AC3E}">
        <p14:creationId xmlns:p14="http://schemas.microsoft.com/office/powerpoint/2010/main" val="337656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702057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4D52A55-46B6-0AC4-38F6-FF1AFBCE0771}"/>
              </a:ext>
            </a:extLst>
          </p:cNvPr>
          <p:cNvSpPr txBox="1"/>
          <p:nvPr/>
        </p:nvSpPr>
        <p:spPr>
          <a:xfrm>
            <a:off x="1024467" y="944716"/>
            <a:ext cx="6172200" cy="423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Poppins                         </a:t>
            </a:r>
            <a:r>
              <a:rPr lang="en-US" sz="14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Poppins Black                    </a:t>
            </a:r>
            <a:r>
              <a:rPr lang="en-US" sz="1400" b="1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Poppins </a:t>
            </a:r>
            <a:r>
              <a:rPr lang="en-US" sz="2600" dirty="0" err="1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ExtraLight</a:t>
            </a: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      </a:t>
            </a:r>
            <a:r>
              <a:rPr lang="en-US" sz="1400" b="1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Poppins Light               </a:t>
            </a:r>
            <a:r>
              <a:rPr lang="en-US" sz="1400" b="1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Poppins Medium         </a:t>
            </a:r>
            <a:r>
              <a:rPr lang="en-US" sz="1400" b="1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de-DE" sz="26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Poppins </a:t>
            </a:r>
            <a:r>
              <a:rPr lang="de-DE" sz="2600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SemiBold</a:t>
            </a:r>
            <a:r>
              <a:rPr lang="de-DE" sz="26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      </a:t>
            </a:r>
            <a:r>
              <a:rPr lang="de-DE" sz="1400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bold</a:t>
            </a:r>
            <a:r>
              <a:rPr lang="de-DE" sz="14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de-DE" sz="1400" i="1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italic</a:t>
            </a:r>
            <a:r>
              <a:rPr lang="de-DE" sz="14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de-DE" sz="1400" u="sng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underlined</a:t>
            </a:r>
            <a:endParaRPr lang="de-DE" sz="1400" u="sng" dirty="0">
              <a:solidFill>
                <a:schemeClr val="accent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26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Poppins </a:t>
            </a:r>
            <a:r>
              <a:rPr lang="de-DE" sz="2600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Thin</a:t>
            </a:r>
            <a:r>
              <a:rPr lang="de-DE" sz="26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                </a:t>
            </a:r>
            <a:r>
              <a:rPr lang="de-DE" sz="1400" b="1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bold</a:t>
            </a:r>
            <a:r>
              <a:rPr lang="de-DE" sz="14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</a:t>
            </a:r>
            <a:r>
              <a:rPr lang="de-DE" sz="1400" i="1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italic</a:t>
            </a:r>
            <a:r>
              <a:rPr lang="de-DE" sz="14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</a:t>
            </a:r>
            <a:r>
              <a:rPr lang="de-DE" sz="1400" u="sng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underlined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575A15-EA63-6416-DB86-13DF1B7B8351}"/>
              </a:ext>
            </a:extLst>
          </p:cNvPr>
          <p:cNvSpPr txBox="1"/>
          <p:nvPr/>
        </p:nvSpPr>
        <p:spPr>
          <a:xfrm>
            <a:off x="7505579" y="1216929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 Text for Digital Media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EF85487-CEDD-2796-C04A-3BF21081F1A4}"/>
              </a:ext>
            </a:extLst>
          </p:cNvPr>
          <p:cNvSpPr txBox="1"/>
          <p:nvPr/>
        </p:nvSpPr>
        <p:spPr>
          <a:xfrm>
            <a:off x="7505579" y="2326062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Thin Text for Digital Media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3FDF67-14BD-CD21-A6BE-1529AF40DB75}"/>
              </a:ext>
            </a:extLst>
          </p:cNvPr>
          <p:cNvSpPr txBox="1"/>
          <p:nvPr/>
        </p:nvSpPr>
        <p:spPr>
          <a:xfrm>
            <a:off x="7505579" y="3002854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 Text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63895B8-80E4-F26F-DF94-050BF68865E8}"/>
              </a:ext>
            </a:extLst>
          </p:cNvPr>
          <p:cNvSpPr txBox="1"/>
          <p:nvPr/>
        </p:nvSpPr>
        <p:spPr>
          <a:xfrm>
            <a:off x="7505579" y="3578588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Bold Text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01D2AED-B350-3BB2-3B06-8EF23B720E07}"/>
              </a:ext>
            </a:extLst>
          </p:cNvPr>
          <p:cNvSpPr txBox="1"/>
          <p:nvPr/>
        </p:nvSpPr>
        <p:spPr>
          <a:xfrm>
            <a:off x="7505579" y="4721587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Thin Text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D53AC0A-4FF7-BD0F-B855-E689DC66E906}"/>
              </a:ext>
            </a:extLst>
          </p:cNvPr>
          <p:cNvSpPr txBox="1"/>
          <p:nvPr/>
        </p:nvSpPr>
        <p:spPr>
          <a:xfrm>
            <a:off x="1024467" y="5385541"/>
            <a:ext cx="8136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consetetur</a:t>
            </a:r>
            <a:r>
              <a:rPr lang="de-DE" sz="1200" b="0" i="0" u="sng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sadipscing</a:t>
            </a:r>
            <a:r>
              <a:rPr lang="de-DE" sz="1200" b="0" i="0" u="sng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elitr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nonumy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eirmod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tempor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invidunt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ut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labore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magna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aliquyam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erat,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voluptua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At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vero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eos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accusam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justo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duo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rebum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Stet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clita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kasd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gubergren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takimata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sanctus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est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Lorem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ipsum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dolor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sit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consetetur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sadipscing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elitr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nonumy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eirmod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tempor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invidunt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ut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labore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magna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aliquyam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erat,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voluptua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At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vero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eos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accusam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justo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duo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rebum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Stet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clita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kasd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gubergren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no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sea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takimata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sanctus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est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.</a:t>
            </a:r>
            <a:endParaRPr lang="de-DE" sz="12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sz="1200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6CF7F3A-1374-0DFF-C3EA-8B7B1160098A}"/>
              </a:ext>
            </a:extLst>
          </p:cNvPr>
          <p:cNvCxnSpPr>
            <a:cxnSpLocks/>
          </p:cNvCxnSpPr>
          <p:nvPr/>
        </p:nvCxnSpPr>
        <p:spPr>
          <a:xfrm>
            <a:off x="7061200" y="1121135"/>
            <a:ext cx="0" cy="3969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068E742C-415D-129F-5EBB-DA8F0253DC1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Text Font</a:t>
            </a:r>
          </a:p>
        </p:txBody>
      </p:sp>
    </p:spTree>
    <p:extLst>
      <p:ext uri="{BB962C8B-B14F-4D97-AF65-F5344CB8AC3E}">
        <p14:creationId xmlns:p14="http://schemas.microsoft.com/office/powerpoint/2010/main" val="1496864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13E75A6-2BCF-72D1-95A7-DD3F237080F6}"/>
              </a:ext>
            </a:extLst>
          </p:cNvPr>
          <p:cNvSpPr txBox="1">
            <a:spLocks/>
          </p:cNvSpPr>
          <p:nvPr/>
        </p:nvSpPr>
        <p:spPr>
          <a:xfrm>
            <a:off x="1032933" y="1612028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60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B89A51-21A1-F2F4-AD62-FC5ABE196129}"/>
              </a:ext>
            </a:extLst>
          </p:cNvPr>
          <p:cNvSpPr txBox="1">
            <a:spLocks/>
          </p:cNvSpPr>
          <p:nvPr/>
        </p:nvSpPr>
        <p:spPr>
          <a:xfrm>
            <a:off x="1032932" y="2480759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40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B45315-3A50-A8B8-8553-87EF157D60CF}"/>
              </a:ext>
            </a:extLst>
          </p:cNvPr>
          <p:cNvSpPr txBox="1">
            <a:spLocks/>
          </p:cNvSpPr>
          <p:nvPr/>
        </p:nvSpPr>
        <p:spPr>
          <a:xfrm>
            <a:off x="1032932" y="3135829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30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D11301D-B8A8-EBED-0393-BFD90694EE5C}"/>
              </a:ext>
            </a:extLst>
          </p:cNvPr>
          <p:cNvSpPr txBox="1">
            <a:spLocks/>
          </p:cNvSpPr>
          <p:nvPr/>
        </p:nvSpPr>
        <p:spPr>
          <a:xfrm>
            <a:off x="1032932" y="3669228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20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51026E7-1B90-2FB0-ABAB-D40CE324C219}"/>
              </a:ext>
            </a:extLst>
          </p:cNvPr>
          <p:cNvSpPr txBox="1">
            <a:spLocks/>
          </p:cNvSpPr>
          <p:nvPr/>
        </p:nvSpPr>
        <p:spPr>
          <a:xfrm>
            <a:off x="1032932" y="4074691"/>
            <a:ext cx="9254067" cy="2496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10</a:t>
            </a: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169B1F35-A1F4-B185-0B68-1D7E7993AB9F}"/>
              </a:ext>
            </a:extLst>
          </p:cNvPr>
          <p:cNvSpPr txBox="1">
            <a:spLocks/>
          </p:cNvSpPr>
          <p:nvPr/>
        </p:nvSpPr>
        <p:spPr>
          <a:xfrm>
            <a:off x="4317998" y="3713905"/>
            <a:ext cx="5638801" cy="111476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800" dirty="0">
                <a:solidFill>
                  <a:schemeClr val="accent4"/>
                </a:solidFill>
                <a:latin typeface="Great Vibes" panose="02000507080000020002" pitchFamily="2" charset="0"/>
              </a:rPr>
              <a:t>Speisekarte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B841320-E0A2-A635-70BF-1F375E66153B}"/>
              </a:ext>
            </a:extLst>
          </p:cNvPr>
          <p:cNvSpPr txBox="1">
            <a:spLocks/>
          </p:cNvSpPr>
          <p:nvPr/>
        </p:nvSpPr>
        <p:spPr>
          <a:xfrm>
            <a:off x="3860799" y="5008005"/>
            <a:ext cx="5410201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accent1"/>
                </a:solidFill>
                <a:latin typeface="Great Vibes" panose="02000507080000020002" pitchFamily="2" charset="0"/>
              </a:rPr>
              <a:t>Kulinarisches Tagesangebot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65EF34-E9B0-DD81-4D08-BB522712F5DE}"/>
              </a:ext>
            </a:extLst>
          </p:cNvPr>
          <p:cNvSpPr txBox="1">
            <a:spLocks/>
          </p:cNvSpPr>
          <p:nvPr/>
        </p:nvSpPr>
        <p:spPr>
          <a:xfrm>
            <a:off x="2175933" y="5736865"/>
            <a:ext cx="9694334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  <a:latin typeface="Great Vibes" panose="02000507080000020002" pitchFamily="2" charset="0"/>
              </a:rPr>
              <a:t>Montag – Dienstag – Mittwoch – Donnerstag – Freitag – Samstag - Sonntag</a:t>
            </a:r>
            <a:endParaRPr lang="de-DE" dirty="0">
              <a:solidFill>
                <a:schemeClr val="accent1"/>
              </a:solidFill>
              <a:latin typeface="Great Vibes" panose="02000507080000020002" pitchFamily="2" charset="0"/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B82ACD5-C4BD-4977-D593-47675396599A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47759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Menu </a:t>
            </a:r>
            <a:r>
              <a:rPr lang="de-DE" sz="3600" dirty="0" err="1"/>
              <a:t>card</a:t>
            </a:r>
            <a:r>
              <a:rPr lang="de-DE" sz="3600" dirty="0"/>
              <a:t> </a:t>
            </a:r>
            <a:r>
              <a:rPr lang="de-DE" sz="3600" dirty="0" err="1"/>
              <a:t>heading</a:t>
            </a:r>
            <a:r>
              <a:rPr lang="de-DE" sz="3600" dirty="0"/>
              <a:t> </a:t>
            </a:r>
            <a:r>
              <a:rPr lang="de-DE" sz="3600" dirty="0" err="1"/>
              <a:t>font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345366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 Suite</a:t>
            </a:r>
          </a:p>
        </p:txBody>
      </p:sp>
    </p:spTree>
    <p:extLst>
      <p:ext uri="{BB962C8B-B14F-4D97-AF65-F5344CB8AC3E}">
        <p14:creationId xmlns:p14="http://schemas.microsoft.com/office/powerpoint/2010/main" val="830015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8D965B-3C13-8FCC-6F35-9EDEB396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459" y="817716"/>
            <a:ext cx="4877481" cy="48774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903849-B555-FC9D-3A00-5880AA3F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876" y="6015610"/>
            <a:ext cx="685714" cy="68571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B02A3CA-D932-2DDE-DC03-9EC5C29E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284" y="6057943"/>
            <a:ext cx="720366" cy="72036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DA1D8F3-BCA7-9B39-994E-8D11F880870D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Master Logo</a:t>
            </a:r>
          </a:p>
        </p:txBody>
      </p:sp>
    </p:spTree>
    <p:extLst>
      <p:ext uri="{BB962C8B-B14F-4D97-AF65-F5344CB8AC3E}">
        <p14:creationId xmlns:p14="http://schemas.microsoft.com/office/powerpoint/2010/main" val="3868935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18" name="Grafik 17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5C83DD7E-3799-D28C-0245-DAD91C31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30" y="1285811"/>
            <a:ext cx="685896" cy="685896"/>
          </a:xfrm>
          <a:prstGeom prst="rect">
            <a:avLst/>
          </a:prstGeom>
        </p:spPr>
      </p:pic>
      <p:pic>
        <p:nvPicPr>
          <p:cNvPr id="20" name="Grafik 19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01AB321-7DEB-82BE-B79D-8E8C9CBDB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21" y="1057307"/>
            <a:ext cx="914400" cy="914400"/>
          </a:xfrm>
          <a:prstGeom prst="rect">
            <a:avLst/>
          </a:prstGeom>
        </p:spPr>
      </p:pic>
      <p:pic>
        <p:nvPicPr>
          <p:cNvPr id="22" name="Grafik 21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B525C77-CD27-F6C3-C198-836BEA0B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30" y="813156"/>
            <a:ext cx="1219200" cy="1219200"/>
          </a:xfrm>
          <a:prstGeom prst="rect">
            <a:avLst/>
          </a:prstGeom>
        </p:spPr>
      </p:pic>
      <p:pic>
        <p:nvPicPr>
          <p:cNvPr id="24" name="Grafik 23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466DDDA5-9024-E852-F347-967905807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27" y="736956"/>
            <a:ext cx="1371600" cy="1371600"/>
          </a:xfrm>
          <a:prstGeom prst="rect">
            <a:avLst/>
          </a:prstGeom>
        </p:spPr>
      </p:pic>
      <p:pic>
        <p:nvPicPr>
          <p:cNvPr id="26" name="Grafik 25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AC690CE-48A6-6D78-1E84-650B2E060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14" y="687281"/>
            <a:ext cx="1447800" cy="1447800"/>
          </a:xfrm>
          <a:prstGeom prst="rect">
            <a:avLst/>
          </a:prstGeom>
        </p:spPr>
      </p:pic>
      <p:pic>
        <p:nvPicPr>
          <p:cNvPr id="28" name="Grafik 27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17561DE7-E570-F17E-D41A-D6FA9099E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602" y="452590"/>
            <a:ext cx="1714739" cy="1714739"/>
          </a:xfrm>
          <a:prstGeom prst="rect">
            <a:avLst/>
          </a:prstGeom>
        </p:spPr>
      </p:pic>
      <p:pic>
        <p:nvPicPr>
          <p:cNvPr id="30" name="Grafik 29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BF30E811-E1CE-859A-35E7-B52209B7D7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5" y="2917693"/>
            <a:ext cx="1828800" cy="1828800"/>
          </a:xfrm>
          <a:prstGeom prst="rect">
            <a:avLst/>
          </a:prstGeom>
        </p:spPr>
      </p:pic>
      <p:pic>
        <p:nvPicPr>
          <p:cNvPr id="32" name="Grafik 31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D0F01920-7518-6B3B-A744-64394ECC3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57" y="2413538"/>
            <a:ext cx="3657600" cy="3657600"/>
          </a:xfrm>
          <a:prstGeom prst="rect">
            <a:avLst/>
          </a:prstGeom>
        </p:spPr>
      </p:pic>
      <p:pic>
        <p:nvPicPr>
          <p:cNvPr id="34" name="Grafik 33" descr="Ein Bild, das Gebäude, Käfig, Fenster enthält.&#10;&#10;Automatisch generierte Beschreibung">
            <a:extLst>
              <a:ext uri="{FF2B5EF4-FFF2-40B4-BE49-F238E27FC236}">
                <a16:creationId xmlns:a16="http://schemas.microsoft.com/office/drawing/2014/main" id="{7B1EA138-1323-3EC8-6C52-2259BC2B6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11" y="2018897"/>
            <a:ext cx="4876800" cy="487680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1D9F9DDE-C8AB-3EC9-0584-9C965A9C9832}"/>
              </a:ext>
            </a:extLst>
          </p:cNvPr>
          <p:cNvSpPr txBox="1"/>
          <p:nvPr/>
        </p:nvSpPr>
        <p:spPr>
          <a:xfrm>
            <a:off x="1549523" y="2040685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72x72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A5CEED39-C754-CD26-69A2-7FD139A69289}"/>
              </a:ext>
            </a:extLst>
          </p:cNvPr>
          <p:cNvSpPr txBox="1"/>
          <p:nvPr/>
        </p:nvSpPr>
        <p:spPr>
          <a:xfrm>
            <a:off x="2642934" y="2021310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96x96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AB9AB55-B30F-C832-D0C8-A2FDC60A8FD5}"/>
              </a:ext>
            </a:extLst>
          </p:cNvPr>
          <p:cNvSpPr txBox="1"/>
          <p:nvPr/>
        </p:nvSpPr>
        <p:spPr>
          <a:xfrm>
            <a:off x="3959225" y="201889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128x128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DEE10EF-1E3E-CBEB-0259-5EF415037D67}"/>
              </a:ext>
            </a:extLst>
          </p:cNvPr>
          <p:cNvSpPr txBox="1"/>
          <p:nvPr/>
        </p:nvSpPr>
        <p:spPr>
          <a:xfrm>
            <a:off x="5412820" y="2039118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144x144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697AEA-5B75-0C7B-75DF-367D12B4A616}"/>
              </a:ext>
            </a:extLst>
          </p:cNvPr>
          <p:cNvSpPr txBox="1"/>
          <p:nvPr/>
        </p:nvSpPr>
        <p:spPr>
          <a:xfrm>
            <a:off x="7222926" y="2092240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152x152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6C5F090-74FC-36D3-7FEE-33DD6BBD99CE}"/>
              </a:ext>
            </a:extLst>
          </p:cNvPr>
          <p:cNvSpPr txBox="1"/>
          <p:nvPr/>
        </p:nvSpPr>
        <p:spPr>
          <a:xfrm>
            <a:off x="9146647" y="2047969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180x180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61231C7-F17C-3ADC-49DA-9011BD4AAA48}"/>
              </a:ext>
            </a:extLst>
          </p:cNvPr>
          <p:cNvSpPr txBox="1"/>
          <p:nvPr/>
        </p:nvSpPr>
        <p:spPr>
          <a:xfrm>
            <a:off x="1549523" y="468737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192x192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B63CF3B-0286-70DB-415E-3A652B54AA8B}"/>
              </a:ext>
            </a:extLst>
          </p:cNvPr>
          <p:cNvSpPr txBox="1"/>
          <p:nvPr/>
        </p:nvSpPr>
        <p:spPr>
          <a:xfrm>
            <a:off x="4741217" y="5836766"/>
            <a:ext cx="1085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384x384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F6725A5-357E-31BD-4A4B-F8E1B06408F0}"/>
              </a:ext>
            </a:extLst>
          </p:cNvPr>
          <p:cNvSpPr txBox="1"/>
          <p:nvPr/>
        </p:nvSpPr>
        <p:spPr>
          <a:xfrm>
            <a:off x="9280593" y="648116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512x512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721233D2-14FF-28DD-CA4E-E9813915C2E5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Sizes</a:t>
            </a:r>
          </a:p>
        </p:txBody>
      </p:sp>
    </p:spTree>
    <p:extLst>
      <p:ext uri="{BB962C8B-B14F-4D97-AF65-F5344CB8AC3E}">
        <p14:creationId xmlns:p14="http://schemas.microsoft.com/office/powerpoint/2010/main" val="2997468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23" name="Grafik 22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3601B7C2-53A4-A65B-9274-7C672CEA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1121135"/>
            <a:ext cx="1219200" cy="1219200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AE655B8D-39F9-D65B-C9AD-B6BA5B63CA08}"/>
              </a:ext>
            </a:extLst>
          </p:cNvPr>
          <p:cNvSpPr txBox="1">
            <a:spLocks/>
          </p:cNvSpPr>
          <p:nvPr/>
        </p:nvSpPr>
        <p:spPr>
          <a:xfrm>
            <a:off x="2322405" y="1329141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BAHN-HOFLADEN</a:t>
            </a:r>
          </a:p>
        </p:txBody>
      </p:sp>
      <p:pic>
        <p:nvPicPr>
          <p:cNvPr id="27" name="Grafik 26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AECD35C4-E3D6-D67F-934E-EBFB5CA83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2246880"/>
            <a:ext cx="1219200" cy="1219200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05DC9361-5113-B5CF-58B6-2E79E7B2199C}"/>
              </a:ext>
            </a:extLst>
          </p:cNvPr>
          <p:cNvSpPr txBox="1">
            <a:spLocks/>
          </p:cNvSpPr>
          <p:nvPr/>
        </p:nvSpPr>
        <p:spPr>
          <a:xfrm>
            <a:off x="2322405" y="2454886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BAHN-HOFLADEN.DE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A49721C6-6DD9-7230-C00A-B74C0F4F64EF}"/>
              </a:ext>
            </a:extLst>
          </p:cNvPr>
          <p:cNvSpPr txBox="1">
            <a:spLocks/>
          </p:cNvSpPr>
          <p:nvPr/>
        </p:nvSpPr>
        <p:spPr>
          <a:xfrm>
            <a:off x="577425" y="4289066"/>
            <a:ext cx="4512735" cy="18877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</a:t>
            </a:r>
            <a:br>
              <a:rPr lang="de-DE" sz="6600" dirty="0">
                <a:solidFill>
                  <a:schemeClr val="tx1"/>
                </a:solidFill>
              </a:rPr>
            </a:br>
            <a:r>
              <a:rPr lang="de-DE" sz="6600" dirty="0">
                <a:solidFill>
                  <a:schemeClr val="tx1"/>
                </a:solidFill>
              </a:rPr>
              <a:t>HOFLADEN</a:t>
            </a:r>
          </a:p>
        </p:txBody>
      </p:sp>
      <p:pic>
        <p:nvPicPr>
          <p:cNvPr id="33" name="Grafik 32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F1FCF52F-715D-4D52-3B7F-41DF648F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63" y="4013738"/>
            <a:ext cx="1219200" cy="121920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81126F8-9F09-0F05-864D-F53ACECFE228}"/>
              </a:ext>
            </a:extLst>
          </p:cNvPr>
          <p:cNvSpPr txBox="1"/>
          <p:nvPr/>
        </p:nvSpPr>
        <p:spPr>
          <a:xfrm>
            <a:off x="6423539" y="3371972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dash character</a:t>
            </a:r>
          </a:p>
        </p:txBody>
      </p:sp>
      <p:sp>
        <p:nvSpPr>
          <p:cNvPr id="45" name="Titel 1">
            <a:extLst>
              <a:ext uri="{FF2B5EF4-FFF2-40B4-BE49-F238E27FC236}">
                <a16:creationId xmlns:a16="http://schemas.microsoft.com/office/drawing/2014/main" id="{7B571B41-CB7D-7A27-A9DA-F37D5AFE0F0C}"/>
              </a:ext>
            </a:extLst>
          </p:cNvPr>
          <p:cNvSpPr txBox="1">
            <a:spLocks/>
          </p:cNvSpPr>
          <p:nvPr/>
        </p:nvSpPr>
        <p:spPr>
          <a:xfrm>
            <a:off x="6033345" y="4289066"/>
            <a:ext cx="4512735" cy="18877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</a:t>
            </a:r>
            <a:br>
              <a:rPr lang="de-DE" sz="6600" dirty="0">
                <a:solidFill>
                  <a:schemeClr val="tx1"/>
                </a:solidFill>
              </a:rPr>
            </a:br>
            <a:r>
              <a:rPr lang="de-DE" sz="6600" dirty="0">
                <a:solidFill>
                  <a:schemeClr val="tx1"/>
                </a:solidFill>
              </a:rPr>
              <a:t>HOFLADEN</a:t>
            </a:r>
          </a:p>
        </p:txBody>
      </p:sp>
      <p:pic>
        <p:nvPicPr>
          <p:cNvPr id="46" name="Grafik 45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A3180295-3B82-7443-19AA-3CD0B6CC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03" y="4013738"/>
            <a:ext cx="1219200" cy="1219200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D9F2F37F-3706-067F-7541-F791DC11ECE4}"/>
              </a:ext>
            </a:extLst>
          </p:cNvPr>
          <p:cNvSpPr txBox="1"/>
          <p:nvPr/>
        </p:nvSpPr>
        <p:spPr>
          <a:xfrm>
            <a:off x="6507359" y="6176810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dash character permitted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116DC60-51ED-D777-E7BE-B5D50BCA546F}"/>
              </a:ext>
            </a:extLst>
          </p:cNvPr>
          <p:cNvCxnSpPr>
            <a:cxnSpLocks/>
          </p:cNvCxnSpPr>
          <p:nvPr/>
        </p:nvCxnSpPr>
        <p:spPr>
          <a:xfrm>
            <a:off x="6290143" y="4013738"/>
            <a:ext cx="4057817" cy="2163072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36885413-89EA-4253-1348-426EC1ED88AB}"/>
              </a:ext>
            </a:extLst>
          </p:cNvPr>
          <p:cNvCxnSpPr>
            <a:cxnSpLocks/>
          </p:cNvCxnSpPr>
          <p:nvPr/>
        </p:nvCxnSpPr>
        <p:spPr>
          <a:xfrm flipV="1">
            <a:off x="6358371" y="4002313"/>
            <a:ext cx="3862682" cy="209750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1">
            <a:extLst>
              <a:ext uri="{FF2B5EF4-FFF2-40B4-BE49-F238E27FC236}">
                <a16:creationId xmlns:a16="http://schemas.microsoft.com/office/drawing/2014/main" id="{6156D1EF-0580-B047-F4A3-F0669F5555EB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</a:t>
            </a:r>
            <a:r>
              <a:rPr lang="de-DE" sz="3600" dirty="0" err="1"/>
              <a:t>with</a:t>
            </a:r>
            <a:r>
              <a:rPr lang="de-DE" sz="3600" dirty="0"/>
              <a:t> title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307E0C-5B0B-CEBA-6486-D8F7E09F1594}"/>
              </a:ext>
            </a:extLst>
          </p:cNvPr>
          <p:cNvSpPr txBox="1"/>
          <p:nvPr/>
        </p:nvSpPr>
        <p:spPr>
          <a:xfrm>
            <a:off x="6507359" y="6449244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uppercase</a:t>
            </a:r>
          </a:p>
        </p:txBody>
      </p:sp>
    </p:spTree>
    <p:extLst>
      <p:ext uri="{BB962C8B-B14F-4D97-AF65-F5344CB8AC3E}">
        <p14:creationId xmlns:p14="http://schemas.microsoft.com/office/powerpoint/2010/main" val="3908786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QR Codes</a:t>
            </a:r>
          </a:p>
        </p:txBody>
      </p:sp>
    </p:spTree>
    <p:extLst>
      <p:ext uri="{BB962C8B-B14F-4D97-AF65-F5344CB8AC3E}">
        <p14:creationId xmlns:p14="http://schemas.microsoft.com/office/powerpoint/2010/main" val="2835079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Homepage - Plain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364863" y="6262850"/>
            <a:ext cx="3175885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https://www.bahn-hofladen.de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A1E13FA-922A-927E-BAC8-12AB3460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486" y="1969276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6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97CAAEF-83D5-8646-23C6-1E02FA5C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28" y="1227401"/>
            <a:ext cx="4860757" cy="4860757"/>
          </a:xfrm>
          <a:prstGeom prst="rect">
            <a:avLst/>
          </a:prstGeom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Homepage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364863" y="6262850"/>
            <a:ext cx="3175885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https://www.bahn-hofladen.de</a:t>
            </a:r>
          </a:p>
        </p:txBody>
      </p:sp>
    </p:spTree>
    <p:extLst>
      <p:ext uri="{BB962C8B-B14F-4D97-AF65-F5344CB8AC3E}">
        <p14:creationId xmlns:p14="http://schemas.microsoft.com/office/powerpoint/2010/main" val="1136713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865702E-6663-7BE8-014E-78E7DC73A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400" y="1227600"/>
            <a:ext cx="4860000" cy="4860000"/>
          </a:xfrm>
          <a:prstGeom prst="rect">
            <a:avLst/>
          </a:prstGeom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Facebook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3764570" y="6262491"/>
            <a:ext cx="4506911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https://www.facebook.com/bahnhofladeneg</a:t>
            </a:r>
          </a:p>
        </p:txBody>
      </p:sp>
    </p:spTree>
    <p:extLst>
      <p:ext uri="{BB962C8B-B14F-4D97-AF65-F5344CB8AC3E}">
        <p14:creationId xmlns:p14="http://schemas.microsoft.com/office/powerpoint/2010/main" val="285108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27D7A30C-B3DB-7C6F-8471-DCB46B66876B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Identity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49F983-9BE1-FFEF-9073-877FFB8B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0200"/>
            <a:ext cx="5788186" cy="278084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6B57FA-7755-D3AE-9007-970F66665CF3}"/>
              </a:ext>
            </a:extLst>
          </p:cNvPr>
          <p:cNvSpPr txBox="1"/>
          <p:nvPr/>
        </p:nvSpPr>
        <p:spPr>
          <a:xfrm>
            <a:off x="475640" y="1600200"/>
            <a:ext cx="56203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de-DE" sz="1800" b="1" i="0" u="none" strike="noStrike" dirty="0">
                <a:solidFill>
                  <a:srgbClr val="999999"/>
                </a:solidFill>
                <a:latin typeface="Bahnschrift SemiBold" panose="020B0502040204020203" pitchFamily="34" charset="0"/>
              </a:rPr>
              <a:t>Der leer stehende Bahnhof Rottenbach wurde als ein ›Tor ins Schwarzatal‹ saniert und wird seit dem 5. Juli 2019 flexibel als Bahnhofsladen und Bürgerbüro genutzt.</a:t>
            </a:r>
            <a:endParaRPr lang="de-DE" sz="18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Eine 2015 gegründete Genossenschaft lokaler Produzenten betreibt seit Juli 2019 den Bahn-Hofladen, der eigene Produkte aus der Region anbietet. Damit werden Reisende und Bewohner gleichermaßen versorgt, ohne den Bahn-Hofladen gäbe es kein Lebensmittelgeschäft mehr im Ort.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Bahn-Hofladen eG</a:t>
            </a:r>
            <a:b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</a:br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Am Bahnhof 3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OT Rottenbach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07426 Königsee</a:t>
            </a:r>
            <a:b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</a:br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Tel: +49 36739 593929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info@bahn</a:t>
            </a:r>
            <a:r>
              <a:rPr lang="de-DE" b="1" dirty="0">
                <a:solidFill>
                  <a:srgbClr val="999999"/>
                </a:solidFill>
                <a:latin typeface="Bahnschrift SemiBold" panose="020B0502040204020203" pitchFamily="34" charset="0"/>
              </a:rPr>
              <a:t>-hofladen.de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2E0D09B-53DC-AFAC-F5C2-B21FB7F83939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93561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Instagram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364863" y="6262850"/>
            <a:ext cx="3175885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https://www.bahn-hofladen.de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FEB569-744C-CC15-2163-253ED9F6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400" y="1227600"/>
            <a:ext cx="486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2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Google Maps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190359" y="6262850"/>
            <a:ext cx="3355186" cy="36512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https://goo.gl/maps/P68vWVmYAp74sdnu8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DFC935-8B7A-C6EC-C748-F2DC5E49D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400" y="1227600"/>
            <a:ext cx="486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09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Flyer</a:t>
            </a:r>
          </a:p>
        </p:txBody>
      </p:sp>
    </p:spTree>
    <p:extLst>
      <p:ext uri="{BB962C8B-B14F-4D97-AF65-F5344CB8AC3E}">
        <p14:creationId xmlns:p14="http://schemas.microsoft.com/office/powerpoint/2010/main" val="2106271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47F230-149E-245C-8AD9-937FF7FB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94" y="565392"/>
            <a:ext cx="4163444" cy="5908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B2A4-BA87-2DC2-3DE1-A0C19057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660" y="565391"/>
            <a:ext cx="4147031" cy="5908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075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Advertising</a:t>
            </a:r>
          </a:p>
        </p:txBody>
      </p:sp>
    </p:spTree>
    <p:extLst>
      <p:ext uri="{BB962C8B-B14F-4D97-AF65-F5344CB8AC3E}">
        <p14:creationId xmlns:p14="http://schemas.microsoft.com/office/powerpoint/2010/main" val="1132689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Brochures</a:t>
            </a:r>
            <a:r>
              <a:rPr lang="de-DE" sz="3600" dirty="0"/>
              <a:t> / Flyers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1CCA98E-5947-1104-AC80-7779394DDE8F}"/>
              </a:ext>
            </a:extLst>
          </p:cNvPr>
          <p:cNvSpPr/>
          <p:nvPr/>
        </p:nvSpPr>
        <p:spPr>
          <a:xfrm>
            <a:off x="359679" y="965379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BANANA</a:t>
            </a:r>
            <a:br>
              <a:rPr lang="de-DE" sz="1000" dirty="0">
                <a:solidFill>
                  <a:srgbClr val="080808"/>
                </a:solidFill>
                <a:latin typeface="+mj-lt"/>
              </a:rPr>
            </a:br>
            <a:r>
              <a:rPr lang="de-DE" sz="1000" dirty="0">
                <a:solidFill>
                  <a:srgbClr val="080808"/>
                </a:solidFill>
                <a:latin typeface="+mj-lt"/>
              </a:rPr>
              <a:t>PLUSH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234C282-B759-D0AC-6CA9-C2D21B426330}"/>
              </a:ext>
            </a:extLst>
          </p:cNvPr>
          <p:cNvSpPr/>
          <p:nvPr/>
        </p:nvSpPr>
        <p:spPr>
          <a:xfrm>
            <a:off x="1587274" y="922613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AEC3A2-376C-D920-C5D8-79D8E972A8BC}"/>
              </a:ext>
            </a:extLst>
          </p:cNvPr>
          <p:cNvSpPr/>
          <p:nvPr/>
        </p:nvSpPr>
        <p:spPr>
          <a:xfrm>
            <a:off x="2830091" y="941967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583AFE6-8BC8-7DB7-75A6-59FA58AB3039}"/>
              </a:ext>
            </a:extLst>
          </p:cNvPr>
          <p:cNvSpPr/>
          <p:nvPr/>
        </p:nvSpPr>
        <p:spPr>
          <a:xfrm>
            <a:off x="4109987" y="922613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AB688D6-55B0-916B-8371-965D0F8E5753}"/>
              </a:ext>
            </a:extLst>
          </p:cNvPr>
          <p:cNvSpPr/>
          <p:nvPr/>
        </p:nvSpPr>
        <p:spPr>
          <a:xfrm>
            <a:off x="5389883" y="922613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63E7161-0F71-DDE9-E8F5-3018E0738562}"/>
              </a:ext>
            </a:extLst>
          </p:cNvPr>
          <p:cNvGrpSpPr/>
          <p:nvPr/>
        </p:nvGrpSpPr>
        <p:grpSpPr>
          <a:xfrm>
            <a:off x="628939" y="2633458"/>
            <a:ext cx="5346001" cy="3780000"/>
            <a:chOff x="1277085" y="2322000"/>
            <a:chExt cx="5346001" cy="3780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2BAF617-283D-617E-E295-FD97B26225E4}"/>
                </a:ext>
              </a:extLst>
            </p:cNvPr>
            <p:cNvSpPr/>
            <p:nvPr/>
          </p:nvSpPr>
          <p:spPr>
            <a:xfrm>
              <a:off x="1277086" y="2322000"/>
              <a:ext cx="5346000" cy="378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8080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162E8F7-8C76-9042-D8A7-BE4AECBFFC11}"/>
                </a:ext>
              </a:extLst>
            </p:cNvPr>
            <p:cNvSpPr/>
            <p:nvPr/>
          </p:nvSpPr>
          <p:spPr>
            <a:xfrm>
              <a:off x="1298396" y="2332894"/>
              <a:ext cx="3621485" cy="3349449"/>
            </a:xfrm>
            <a:prstGeom prst="rect">
              <a:avLst/>
            </a:prstGeom>
            <a:solidFill>
              <a:srgbClr val="FFE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C551B62-645A-4A27-E29D-E3AB8FCC3EEB}"/>
                </a:ext>
              </a:extLst>
            </p:cNvPr>
            <p:cNvSpPr/>
            <p:nvPr/>
          </p:nvSpPr>
          <p:spPr>
            <a:xfrm>
              <a:off x="1277085" y="5682343"/>
              <a:ext cx="5345999" cy="419657"/>
            </a:xfrm>
            <a:prstGeom prst="rect">
              <a:avLst/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7" name="Grafik 16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E967DFF8-3076-455C-06A2-836B56879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189" y="4722405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D8B2D39-1387-5CC6-C41E-550DD038A14A}"/>
                </a:ext>
              </a:extLst>
            </p:cNvPr>
            <p:cNvSpPr txBox="1"/>
            <p:nvPr/>
          </p:nvSpPr>
          <p:spPr>
            <a:xfrm>
              <a:off x="4168064" y="5713140"/>
              <a:ext cx="2455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+mj-lt"/>
                </a:rPr>
                <a:t>BAHN-HOFLADEN.DE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CDB8DE4-1A85-9C5B-EFDF-797E143E745E}"/>
              </a:ext>
            </a:extLst>
          </p:cNvPr>
          <p:cNvGrpSpPr/>
          <p:nvPr/>
        </p:nvGrpSpPr>
        <p:grpSpPr>
          <a:xfrm>
            <a:off x="7369605" y="647800"/>
            <a:ext cx="3780000" cy="5346001"/>
            <a:chOff x="6960531" y="755999"/>
            <a:chExt cx="3780000" cy="534600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CD5058-87C4-3C12-5D97-5B86DA4DC706}"/>
                </a:ext>
              </a:extLst>
            </p:cNvPr>
            <p:cNvSpPr/>
            <p:nvPr/>
          </p:nvSpPr>
          <p:spPr>
            <a:xfrm rot="5400000">
              <a:off x="6177531" y="1539000"/>
              <a:ext cx="5346000" cy="3780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8080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8134B11-CA1C-B1EF-0099-94FF44E80CFF}"/>
                </a:ext>
              </a:extLst>
            </p:cNvPr>
            <p:cNvSpPr/>
            <p:nvPr/>
          </p:nvSpPr>
          <p:spPr>
            <a:xfrm>
              <a:off x="6960531" y="5682342"/>
              <a:ext cx="3780000" cy="419657"/>
            </a:xfrm>
            <a:prstGeom prst="rect">
              <a:avLst/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633CB3F-2BB5-98F3-B8D8-05B1318CA326}"/>
                </a:ext>
              </a:extLst>
            </p:cNvPr>
            <p:cNvSpPr/>
            <p:nvPr/>
          </p:nvSpPr>
          <p:spPr>
            <a:xfrm>
              <a:off x="6975737" y="755999"/>
              <a:ext cx="3764794" cy="4149374"/>
            </a:xfrm>
            <a:prstGeom prst="rect">
              <a:avLst/>
            </a:prstGeom>
            <a:solidFill>
              <a:srgbClr val="FFE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208FFE06-DED7-1916-C1FB-384A64A8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0190" y="4950909"/>
              <a:ext cx="685896" cy="685896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B1772E4-C49E-4715-091F-40E2AB1F2AE3}"/>
                </a:ext>
              </a:extLst>
            </p:cNvPr>
            <p:cNvSpPr txBox="1"/>
            <p:nvPr/>
          </p:nvSpPr>
          <p:spPr>
            <a:xfrm>
              <a:off x="8293112" y="5717412"/>
              <a:ext cx="2447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+mj-lt"/>
                </a:rPr>
                <a:t>BAHN-HOFLADEN.DE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542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2BAF617-283D-617E-E295-FD97B26225E4}"/>
              </a:ext>
            </a:extLst>
          </p:cNvPr>
          <p:cNvSpPr/>
          <p:nvPr/>
        </p:nvSpPr>
        <p:spPr>
          <a:xfrm>
            <a:off x="628940" y="2633458"/>
            <a:ext cx="5346000" cy="3780000"/>
          </a:xfrm>
          <a:prstGeom prst="rect">
            <a:avLst/>
          </a:prstGeom>
          <a:solidFill>
            <a:schemeClr val="bg1"/>
          </a:solidFill>
          <a:ln>
            <a:solidFill>
              <a:srgbClr val="08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Cards and </a:t>
            </a:r>
            <a:r>
              <a:rPr lang="de-DE" sz="3600" dirty="0" err="1"/>
              <a:t>offer</a:t>
            </a:r>
            <a:endParaRPr lang="de-DE" sz="36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1CCA98E-5947-1104-AC80-7779394DDE8F}"/>
              </a:ext>
            </a:extLst>
          </p:cNvPr>
          <p:cNvSpPr/>
          <p:nvPr/>
        </p:nvSpPr>
        <p:spPr>
          <a:xfrm>
            <a:off x="359679" y="965379"/>
            <a:ext cx="1142848" cy="114284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WHITE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234C282-B759-D0AC-6CA9-C2D21B426330}"/>
              </a:ext>
            </a:extLst>
          </p:cNvPr>
          <p:cNvSpPr/>
          <p:nvPr/>
        </p:nvSpPr>
        <p:spPr>
          <a:xfrm>
            <a:off x="1587274" y="922613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AEC3A2-376C-D920-C5D8-79D8E972A8BC}"/>
              </a:ext>
            </a:extLst>
          </p:cNvPr>
          <p:cNvSpPr/>
          <p:nvPr/>
        </p:nvSpPr>
        <p:spPr>
          <a:xfrm>
            <a:off x="2830091" y="941967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583AFE6-8BC8-7DB7-75A6-59FA58AB3039}"/>
              </a:ext>
            </a:extLst>
          </p:cNvPr>
          <p:cNvSpPr/>
          <p:nvPr/>
        </p:nvSpPr>
        <p:spPr>
          <a:xfrm>
            <a:off x="4109987" y="922613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AB688D6-55B0-916B-8371-965D0F8E5753}"/>
              </a:ext>
            </a:extLst>
          </p:cNvPr>
          <p:cNvSpPr/>
          <p:nvPr/>
        </p:nvSpPr>
        <p:spPr>
          <a:xfrm>
            <a:off x="5389883" y="922613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C551B62-645A-4A27-E29D-E3AB8FCC3EEB}"/>
              </a:ext>
            </a:extLst>
          </p:cNvPr>
          <p:cNvSpPr/>
          <p:nvPr/>
        </p:nvSpPr>
        <p:spPr>
          <a:xfrm>
            <a:off x="628939" y="5993801"/>
            <a:ext cx="5345999" cy="419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FFFFFF"/>
              </a:highlight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D8B2D39-1387-5CC6-C41E-550DD038A14A}"/>
              </a:ext>
            </a:extLst>
          </p:cNvPr>
          <p:cNvSpPr txBox="1"/>
          <p:nvPr/>
        </p:nvSpPr>
        <p:spPr>
          <a:xfrm>
            <a:off x="3519918" y="6024598"/>
            <a:ext cx="24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+mj-lt"/>
              </a:rPr>
              <a:t>BAHN-HOFLADEN.DE</a:t>
            </a:r>
          </a:p>
        </p:txBody>
      </p:sp>
      <p:pic>
        <p:nvPicPr>
          <p:cNvPr id="22" name="Grafik 21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55E4F45A-3F2D-C9E6-0430-05096012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3" y="6051939"/>
            <a:ext cx="300870" cy="30087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A8E11BC-9448-089D-8D5B-99ED4434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9" y="2640090"/>
            <a:ext cx="5345999" cy="3369109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E694E10-3ADA-A86D-ABDC-5D23809BA57F}"/>
              </a:ext>
            </a:extLst>
          </p:cNvPr>
          <p:cNvGrpSpPr/>
          <p:nvPr/>
        </p:nvGrpSpPr>
        <p:grpSpPr>
          <a:xfrm>
            <a:off x="7546068" y="1026452"/>
            <a:ext cx="3780000" cy="5346450"/>
            <a:chOff x="7369605" y="755550"/>
            <a:chExt cx="3780000" cy="534645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CDB8DE4-1A85-9C5B-EFDF-797E143E745E}"/>
                </a:ext>
              </a:extLst>
            </p:cNvPr>
            <p:cNvGrpSpPr/>
            <p:nvPr/>
          </p:nvGrpSpPr>
          <p:grpSpPr>
            <a:xfrm>
              <a:off x="7369605" y="756000"/>
              <a:ext cx="3780000" cy="5346000"/>
              <a:chOff x="6960531" y="756000"/>
              <a:chExt cx="3780000" cy="5346000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7ECD5058-87C4-3C12-5D97-5B86DA4DC706}"/>
                  </a:ext>
                </a:extLst>
              </p:cNvPr>
              <p:cNvSpPr/>
              <p:nvPr/>
            </p:nvSpPr>
            <p:spPr>
              <a:xfrm rot="5400000">
                <a:off x="6177531" y="1539000"/>
                <a:ext cx="5346000" cy="3780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rgbClr val="08080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28134B11-CA1C-B1EF-0099-94FF44E80CFF}"/>
                  </a:ext>
                </a:extLst>
              </p:cNvPr>
              <p:cNvSpPr/>
              <p:nvPr/>
            </p:nvSpPr>
            <p:spPr>
              <a:xfrm>
                <a:off x="6960531" y="5682342"/>
                <a:ext cx="3780000" cy="419657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Grafik 18" descr="Ein Bild, das Gebäude, Haus, Fenster enthält.&#10;&#10;Automatisch generierte Beschreibung">
                <a:extLst>
                  <a:ext uri="{FF2B5EF4-FFF2-40B4-BE49-F238E27FC236}">
                    <a16:creationId xmlns:a16="http://schemas.microsoft.com/office/drawing/2014/main" id="{208FFE06-DED7-1916-C1FB-384A64A89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2169" y="4927983"/>
                <a:ext cx="685896" cy="685896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B1772E4-C49E-4715-091F-40E2AB1F2AE3}"/>
                  </a:ext>
                </a:extLst>
              </p:cNvPr>
              <p:cNvSpPr txBox="1"/>
              <p:nvPr/>
            </p:nvSpPr>
            <p:spPr>
              <a:xfrm>
                <a:off x="8293112" y="5717412"/>
                <a:ext cx="2447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+mj-lt"/>
                  </a:rPr>
                  <a:t>BAHN-HOFLADEN.DE</a:t>
                </a:r>
              </a:p>
            </p:txBody>
          </p:sp>
        </p:grp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6894A457-4B83-C869-8BD9-E6A9B90C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9605" y="1243669"/>
              <a:ext cx="3780000" cy="3649243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6694595-E689-CA92-085C-42A64B87DA72}"/>
                </a:ext>
              </a:extLst>
            </p:cNvPr>
            <p:cNvSpPr/>
            <p:nvPr/>
          </p:nvSpPr>
          <p:spPr>
            <a:xfrm>
              <a:off x="7369605" y="755550"/>
              <a:ext cx="3780000" cy="488118"/>
            </a:xfrm>
            <a:prstGeom prst="rect">
              <a:avLst/>
            </a:prstGeom>
            <a:solidFill>
              <a:srgbClr val="F5F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082CA57-972D-BE92-B922-F0DE62BF6ED1}"/>
                </a:ext>
              </a:extLst>
            </p:cNvPr>
            <p:cNvSpPr txBox="1"/>
            <p:nvPr/>
          </p:nvSpPr>
          <p:spPr>
            <a:xfrm>
              <a:off x="7455068" y="814943"/>
              <a:ext cx="3092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82AE46"/>
                  </a:solidFill>
                  <a:latin typeface="+mj-lt"/>
                </a:rPr>
                <a:t>Unser Angebot 10/2022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573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Box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D50EEF-B91D-F147-739C-490CDE62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75" y="452590"/>
            <a:ext cx="5906324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99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Self</a:t>
            </a:r>
            <a:r>
              <a:rPr lang="de-DE" sz="3600" dirty="0"/>
              <a:t> Marketing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8FA4CE0-54CE-9E65-4B91-33F8E535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31" y="1286264"/>
            <a:ext cx="2112252" cy="363866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7A0994A-2C97-729E-798A-78298CE33F9C}"/>
              </a:ext>
            </a:extLst>
          </p:cNvPr>
          <p:cNvGrpSpPr/>
          <p:nvPr/>
        </p:nvGrpSpPr>
        <p:grpSpPr>
          <a:xfrm>
            <a:off x="6747938" y="271635"/>
            <a:ext cx="3882190" cy="2973438"/>
            <a:chOff x="6657474" y="2862505"/>
            <a:chExt cx="3882190" cy="2973438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EC43CDA-5770-0E63-CE73-478767985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474" y="2862505"/>
              <a:ext cx="3882190" cy="2973438"/>
            </a:xfrm>
            <a:prstGeom prst="rect">
              <a:avLst/>
            </a:prstGeom>
          </p:spPr>
        </p:pic>
        <p:pic>
          <p:nvPicPr>
            <p:cNvPr id="17" name="Grafik 16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A8E5E38C-9F6E-990F-9535-FE1FB2087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900" y="3192581"/>
              <a:ext cx="668900" cy="66890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067B788-433E-09BF-4FF1-56296418490D}"/>
                </a:ext>
              </a:extLst>
            </p:cNvPr>
            <p:cNvSpPr txBox="1"/>
            <p:nvPr/>
          </p:nvSpPr>
          <p:spPr>
            <a:xfrm>
              <a:off x="7202905" y="4226079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32A96545-0976-C7B6-F48F-579CB3378202}"/>
                </a:ext>
              </a:extLst>
            </p:cNvPr>
            <p:cNvSpPr/>
            <p:nvPr/>
          </p:nvSpPr>
          <p:spPr>
            <a:xfrm rot="20716604">
              <a:off x="8089610" y="5000231"/>
              <a:ext cx="1983432" cy="25939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6F5E9D7-B687-E2C8-54F7-1822EFE53B28}"/>
              </a:ext>
            </a:extLst>
          </p:cNvPr>
          <p:cNvGrpSpPr/>
          <p:nvPr/>
        </p:nvGrpSpPr>
        <p:grpSpPr>
          <a:xfrm>
            <a:off x="3522428" y="3749181"/>
            <a:ext cx="3856326" cy="2053647"/>
            <a:chOff x="3522428" y="3749181"/>
            <a:chExt cx="3856326" cy="2053647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752C2325-D996-6405-5708-B6134F10B6BC}"/>
                </a:ext>
              </a:extLst>
            </p:cNvPr>
            <p:cNvSpPr/>
            <p:nvPr/>
          </p:nvSpPr>
          <p:spPr>
            <a:xfrm>
              <a:off x="3522428" y="3749181"/>
              <a:ext cx="3651811" cy="2053647"/>
            </a:xfrm>
            <a:prstGeom prst="roundRect">
              <a:avLst/>
            </a:prstGeom>
            <a:solidFill>
              <a:srgbClr val="82AE4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730354E5-8E46-04A9-C6F6-E6058A46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202" y="5026330"/>
              <a:ext cx="668900" cy="668900"/>
            </a:xfrm>
            <a:prstGeom prst="rect">
              <a:avLst/>
            </a:prstGeom>
          </p:spPr>
        </p:pic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3E2FF9C1-23CE-C5A0-E791-3856374368D7}"/>
                </a:ext>
              </a:extLst>
            </p:cNvPr>
            <p:cNvSpPr txBox="1"/>
            <p:nvPr/>
          </p:nvSpPr>
          <p:spPr>
            <a:xfrm>
              <a:off x="5064702" y="5387453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35" name="Titel 1">
              <a:extLst>
                <a:ext uri="{FF2B5EF4-FFF2-40B4-BE49-F238E27FC236}">
                  <a16:creationId xmlns:a16="http://schemas.microsoft.com/office/drawing/2014/main" id="{E841902D-7F0C-20E2-33EF-5C9E836A9CA1}"/>
                </a:ext>
              </a:extLst>
            </p:cNvPr>
            <p:cNvSpPr txBox="1">
              <a:spLocks/>
            </p:cNvSpPr>
            <p:nvPr/>
          </p:nvSpPr>
          <p:spPr>
            <a:xfrm>
              <a:off x="3689888" y="3924983"/>
              <a:ext cx="3688866" cy="668545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2000" dirty="0">
                  <a:solidFill>
                    <a:srgbClr val="080808"/>
                  </a:solidFill>
                </a:rPr>
                <a:t>TREUEKARTE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46497E9-94A0-14D9-6C7C-833A01080B74}"/>
              </a:ext>
            </a:extLst>
          </p:cNvPr>
          <p:cNvGrpSpPr/>
          <p:nvPr/>
        </p:nvGrpSpPr>
        <p:grpSpPr>
          <a:xfrm>
            <a:off x="7657734" y="4278571"/>
            <a:ext cx="3856326" cy="2053647"/>
            <a:chOff x="7657734" y="4278571"/>
            <a:chExt cx="3856326" cy="2053647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302189F5-2819-A0AA-95EC-359D06195BD4}"/>
                </a:ext>
              </a:extLst>
            </p:cNvPr>
            <p:cNvSpPr/>
            <p:nvPr/>
          </p:nvSpPr>
          <p:spPr>
            <a:xfrm>
              <a:off x="7657734" y="4278571"/>
              <a:ext cx="3651811" cy="20536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Grafik 38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A5067E58-0771-729E-B30E-4B1EB435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508" y="5555720"/>
              <a:ext cx="668900" cy="668900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29E14F73-D43C-6C08-A9CE-24D72C2A2AB1}"/>
                </a:ext>
              </a:extLst>
            </p:cNvPr>
            <p:cNvSpPr txBox="1"/>
            <p:nvPr/>
          </p:nvSpPr>
          <p:spPr>
            <a:xfrm>
              <a:off x="9200008" y="5916843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41" name="Titel 1">
              <a:extLst>
                <a:ext uri="{FF2B5EF4-FFF2-40B4-BE49-F238E27FC236}">
                  <a16:creationId xmlns:a16="http://schemas.microsoft.com/office/drawing/2014/main" id="{349EE423-2ADD-299B-C0B9-F113FA27A58C}"/>
                </a:ext>
              </a:extLst>
            </p:cNvPr>
            <p:cNvSpPr txBox="1">
              <a:spLocks/>
            </p:cNvSpPr>
            <p:nvPr/>
          </p:nvSpPr>
          <p:spPr>
            <a:xfrm>
              <a:off x="7825194" y="4454373"/>
              <a:ext cx="3688866" cy="668545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2000" dirty="0">
                  <a:solidFill>
                    <a:srgbClr val="080808"/>
                  </a:solidFill>
                </a:rPr>
                <a:t>KUNDENKARTE</a:t>
              </a:r>
            </a:p>
          </p:txBody>
        </p:sp>
        <p:pic>
          <p:nvPicPr>
            <p:cNvPr id="42" name="Picture 2" descr="Gemüse transparent frei PNG | PNG Play">
              <a:extLst>
                <a:ext uri="{FF2B5EF4-FFF2-40B4-BE49-F238E27FC236}">
                  <a16:creationId xmlns:a16="http://schemas.microsoft.com/office/drawing/2014/main" id="{18EB738C-CB48-163A-ED23-8C6B7CCEB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493" y="4850536"/>
              <a:ext cx="1938525" cy="111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73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Branded</a:t>
            </a:r>
            <a:r>
              <a:rPr lang="de-DE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4207500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Brand Personality</a:t>
            </a:r>
          </a:p>
        </p:txBody>
      </p:sp>
    </p:spTree>
    <p:extLst>
      <p:ext uri="{BB962C8B-B14F-4D97-AF65-F5344CB8AC3E}">
        <p14:creationId xmlns:p14="http://schemas.microsoft.com/office/powerpoint/2010/main" val="2584534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6495415" cy="6126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Giveaway </a:t>
            </a:r>
            <a:r>
              <a:rPr lang="de-DE" sz="3600" dirty="0" err="1"/>
              <a:t>Examples</a:t>
            </a:r>
            <a:endParaRPr lang="de-DE" sz="36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7CBAEF-16B0-747A-2767-8C74D57B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0" y="986589"/>
            <a:ext cx="2436166" cy="235819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C6BFC66-45DB-AF0D-5D24-028BF477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41" y="206860"/>
            <a:ext cx="1798005" cy="313791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0AE62EB-5F84-3201-2C46-0B883144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05" y="3513222"/>
            <a:ext cx="2460216" cy="60839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F049587-BC8E-DD8A-54A6-C5CB4EBF3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249" y="3344779"/>
            <a:ext cx="1186298" cy="163650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D616937-B881-F8F9-D6DC-7EF85CC2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00" y="4588023"/>
            <a:ext cx="2143693" cy="206022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C0ADC78-334D-D19C-F7DF-EE305D556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103" y="3999258"/>
            <a:ext cx="2707505" cy="1964056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BC6F343-F8AF-B052-274D-BC3AB405E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084" y="4486937"/>
            <a:ext cx="2453384" cy="20255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F49874F-A751-DB28-F13C-34B1554F5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7438" y="360946"/>
            <a:ext cx="3102288" cy="280574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8DDD73EB-B8E7-9B8C-CDD2-3F14EFB70B09}"/>
              </a:ext>
            </a:extLst>
          </p:cNvPr>
          <p:cNvSpPr txBox="1"/>
          <p:nvPr/>
        </p:nvSpPr>
        <p:spPr>
          <a:xfrm>
            <a:off x="5309874" y="3261953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Calendar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8A7A1EA-7A75-EA7F-F403-E2F18E46566C}"/>
              </a:ext>
            </a:extLst>
          </p:cNvPr>
          <p:cNvSpPr txBox="1"/>
          <p:nvPr/>
        </p:nvSpPr>
        <p:spPr>
          <a:xfrm>
            <a:off x="9200084" y="3143890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Umbrella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7BD6D63-5380-890E-5AF0-BB335AE8EC69}"/>
              </a:ext>
            </a:extLst>
          </p:cNvPr>
          <p:cNvSpPr txBox="1"/>
          <p:nvPr/>
        </p:nvSpPr>
        <p:spPr>
          <a:xfrm>
            <a:off x="9405419" y="416303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Notebook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62FC99-4838-375E-045B-A206B0F84011}"/>
              </a:ext>
            </a:extLst>
          </p:cNvPr>
          <p:cNvSpPr txBox="1"/>
          <p:nvPr/>
        </p:nvSpPr>
        <p:spPr>
          <a:xfrm>
            <a:off x="6096000" y="507252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0426B6B-8FF2-5128-5EA7-BEC339E27B1C}"/>
              </a:ext>
            </a:extLst>
          </p:cNvPr>
          <p:cNvSpPr txBox="1"/>
          <p:nvPr/>
        </p:nvSpPr>
        <p:spPr>
          <a:xfrm>
            <a:off x="3096217" y="580280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14FBC72-92DE-AC56-20B1-4DE804E2183A}"/>
              </a:ext>
            </a:extLst>
          </p:cNvPr>
          <p:cNvSpPr txBox="1"/>
          <p:nvPr/>
        </p:nvSpPr>
        <p:spPr>
          <a:xfrm>
            <a:off x="2383386" y="4189868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Keyring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8A2A6A-2C00-9043-EEC6-3A196E72496A}"/>
              </a:ext>
            </a:extLst>
          </p:cNvPr>
          <p:cNvSpPr txBox="1"/>
          <p:nvPr/>
        </p:nvSpPr>
        <p:spPr>
          <a:xfrm>
            <a:off x="2734623" y="2368237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Travel Set</a:t>
            </a:r>
          </a:p>
        </p:txBody>
      </p:sp>
    </p:spTree>
    <p:extLst>
      <p:ext uri="{BB962C8B-B14F-4D97-AF65-F5344CB8AC3E}">
        <p14:creationId xmlns:p14="http://schemas.microsoft.com/office/powerpoint/2010/main" val="1611644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6495415" cy="6126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Giveaway </a:t>
            </a:r>
            <a:r>
              <a:rPr lang="de-DE" sz="3600" dirty="0" err="1"/>
              <a:t>Examples</a:t>
            </a:r>
            <a:endParaRPr lang="de-DE" sz="36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8A7A1EA-7A75-EA7F-F403-E2F18E46566C}"/>
              </a:ext>
            </a:extLst>
          </p:cNvPr>
          <p:cNvSpPr txBox="1"/>
          <p:nvPr/>
        </p:nvSpPr>
        <p:spPr>
          <a:xfrm>
            <a:off x="1059031" y="3023383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Bottle opener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68EA14-3B3C-2793-0595-64CB4C9D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72" y="1273095"/>
            <a:ext cx="2014455" cy="183311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F8170E3-D47F-A3C7-024E-91CAB38EA0D0}"/>
              </a:ext>
            </a:extLst>
          </p:cNvPr>
          <p:cNvSpPr txBox="1"/>
          <p:nvPr/>
        </p:nvSpPr>
        <p:spPr>
          <a:xfrm>
            <a:off x="927969" y="5973252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Manicure set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F5BED72-BD01-C7E2-1EBF-CFCF4AE2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78" y="3751792"/>
            <a:ext cx="2590645" cy="223255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6CF508-8EC0-0D28-92E7-2227C817E86D}"/>
              </a:ext>
            </a:extLst>
          </p:cNvPr>
          <p:cNvSpPr txBox="1"/>
          <p:nvPr/>
        </p:nvSpPr>
        <p:spPr>
          <a:xfrm>
            <a:off x="4307557" y="6179731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Powerbank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FD67526-D3FE-092D-85F5-59A438AF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94" y="4856875"/>
            <a:ext cx="1656483" cy="13010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12C0765-C89C-58D9-0E7D-E18E90608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908" y="707913"/>
            <a:ext cx="1779175" cy="306488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BBD61DC-102C-D612-47EA-EEE5C86F21E7}"/>
              </a:ext>
            </a:extLst>
          </p:cNvPr>
          <p:cNvSpPr txBox="1"/>
          <p:nvPr/>
        </p:nvSpPr>
        <p:spPr>
          <a:xfrm>
            <a:off x="4657630" y="3800567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Shopping Bag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8EB6004-E06C-A58C-FFEE-41C8A3257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204" y="2489001"/>
            <a:ext cx="1324160" cy="143809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58C566C-8A09-2339-368C-8F94E9D40CAA}"/>
              </a:ext>
            </a:extLst>
          </p:cNvPr>
          <p:cNvSpPr txBox="1"/>
          <p:nvPr/>
        </p:nvSpPr>
        <p:spPr>
          <a:xfrm>
            <a:off x="7215062" y="3907834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WLAN Socket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8E70D61-B4D3-B362-815D-7F92CA2C4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3998" y="3980684"/>
            <a:ext cx="2523809" cy="1752381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4EFD70C3-8A41-48FD-A25F-E4446958D65E}"/>
              </a:ext>
            </a:extLst>
          </p:cNvPr>
          <p:cNvSpPr txBox="1"/>
          <p:nvPr/>
        </p:nvSpPr>
        <p:spPr>
          <a:xfrm>
            <a:off x="9003505" y="5973252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Writing Set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1B9A5BFD-67EA-DA40-1B85-D082457C7E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0537" y="87464"/>
            <a:ext cx="1733333" cy="106666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06CDC3A-2C05-7A3E-941D-F8C5CF54C6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6010" y="163094"/>
            <a:ext cx="2525634" cy="2520777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89253031-DFE6-9DCB-8DF5-2AAB64AC6F7D}"/>
              </a:ext>
            </a:extLst>
          </p:cNvPr>
          <p:cNvSpPr txBox="1"/>
          <p:nvPr/>
        </p:nvSpPr>
        <p:spPr>
          <a:xfrm>
            <a:off x="9344526" y="2790216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Toolset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6DB4A4C-A89D-BC47-FF52-9EDD7AB14710}"/>
              </a:ext>
            </a:extLst>
          </p:cNvPr>
          <p:cNvSpPr txBox="1"/>
          <p:nvPr/>
        </p:nvSpPr>
        <p:spPr>
          <a:xfrm>
            <a:off x="6290577" y="1214642"/>
            <a:ext cx="354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InEar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Bluetooth – Headset Twins</a:t>
            </a:r>
          </a:p>
        </p:txBody>
      </p:sp>
    </p:spTree>
    <p:extLst>
      <p:ext uri="{BB962C8B-B14F-4D97-AF65-F5344CB8AC3E}">
        <p14:creationId xmlns:p14="http://schemas.microsoft.com/office/powerpoint/2010/main" val="183747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448904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9CC3E-6FD2-53D6-0C99-A8A8FE22358A}"/>
              </a:ext>
            </a:extLst>
          </p:cNvPr>
          <p:cNvSpPr txBox="1">
            <a:spLocks/>
          </p:cNvSpPr>
          <p:nvPr/>
        </p:nvSpPr>
        <p:spPr>
          <a:xfrm>
            <a:off x="1512568" y="3352674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rgbClr val="82AE46"/>
                </a:solidFill>
              </a:rPr>
              <a:t>info@bahn-hofladen.de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DB86FFF8-4A48-757F-4191-142A9207C3B4}"/>
              </a:ext>
            </a:extLst>
          </p:cNvPr>
          <p:cNvSpPr/>
          <p:nvPr/>
        </p:nvSpPr>
        <p:spPr>
          <a:xfrm rot="16200000">
            <a:off x="5812367" y="-2376846"/>
            <a:ext cx="321733" cy="892133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DB08FF0F-63B6-5BF4-5779-F8ECFA158BD7}"/>
              </a:ext>
            </a:extLst>
          </p:cNvPr>
          <p:cNvSpPr/>
          <p:nvPr/>
        </p:nvSpPr>
        <p:spPr>
          <a:xfrm rot="16200000">
            <a:off x="5935134" y="115442"/>
            <a:ext cx="321733" cy="615273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CCEC61C1-39A2-ADB6-6D28-9C0FF9FFD5F9}"/>
              </a:ext>
            </a:extLst>
          </p:cNvPr>
          <p:cNvSpPr/>
          <p:nvPr/>
        </p:nvSpPr>
        <p:spPr>
          <a:xfrm rot="5400000">
            <a:off x="7058238" y="2499975"/>
            <a:ext cx="321733" cy="668612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5DDE3A7-0397-2834-2C9A-F868A8A70570}"/>
              </a:ext>
            </a:extLst>
          </p:cNvPr>
          <p:cNvSpPr txBox="1"/>
          <p:nvPr/>
        </p:nvSpPr>
        <p:spPr>
          <a:xfrm>
            <a:off x="4745567" y="1264153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e-Mail Address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FD4836-D992-84C2-41D0-469C9A1ACC71}"/>
              </a:ext>
            </a:extLst>
          </p:cNvPr>
          <p:cNvSpPr txBox="1"/>
          <p:nvPr/>
        </p:nvSpPr>
        <p:spPr>
          <a:xfrm>
            <a:off x="5178637" y="2309957"/>
            <a:ext cx="4519929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Instagram/Twitter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404BA432-EE93-9791-080C-6D7F7FA88F10}"/>
              </a:ext>
            </a:extLst>
          </p:cNvPr>
          <p:cNvSpPr/>
          <p:nvPr/>
        </p:nvSpPr>
        <p:spPr>
          <a:xfrm rot="5400000">
            <a:off x="6366934" y="2046553"/>
            <a:ext cx="321733" cy="528912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23536C-930E-69F9-326A-1A49DEB4BBB7}"/>
              </a:ext>
            </a:extLst>
          </p:cNvPr>
          <p:cNvSpPr txBox="1"/>
          <p:nvPr/>
        </p:nvSpPr>
        <p:spPr>
          <a:xfrm>
            <a:off x="5583768" y="4708240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Facebook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7C7E47-761A-2242-2828-FAEF34DD48F6}"/>
              </a:ext>
            </a:extLst>
          </p:cNvPr>
          <p:cNvSpPr txBox="1"/>
          <p:nvPr/>
        </p:nvSpPr>
        <p:spPr>
          <a:xfrm>
            <a:off x="6529071" y="5975622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Website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BC4E114D-6A01-416C-B00A-216DA81EB4DF}"/>
              </a:ext>
            </a:extLst>
          </p:cNvPr>
          <p:cNvSpPr/>
          <p:nvPr/>
        </p:nvSpPr>
        <p:spPr>
          <a:xfrm rot="5400000">
            <a:off x="2071368" y="3903718"/>
            <a:ext cx="321733" cy="157479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073AA6-0E74-0627-7822-71FB5ADD56B8}"/>
              </a:ext>
            </a:extLst>
          </p:cNvPr>
          <p:cNvSpPr txBox="1"/>
          <p:nvPr/>
        </p:nvSpPr>
        <p:spPr>
          <a:xfrm>
            <a:off x="1245870" y="4691522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User Identity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5FE36BD-2C30-9E51-E2E5-033ABD07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01" y="1483064"/>
            <a:ext cx="326366" cy="32636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D643AAA-C5FD-E1CE-7106-D6F10188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27" y="2522486"/>
            <a:ext cx="297010" cy="29701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51E5FFE-5275-E494-7D55-8F1BD70FA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63" y="2547999"/>
            <a:ext cx="310282" cy="27149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6F20DCF-D2F6-36B1-A6B4-7CB6A7980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433" y="4833609"/>
            <a:ext cx="426297" cy="42629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4F5356A-DB3A-FBAB-FF31-D54959DF6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848" y="6173015"/>
            <a:ext cx="321734" cy="321734"/>
          </a:xfrm>
          <a:prstGeom prst="rect">
            <a:avLst/>
          </a:prstGeom>
        </p:spPr>
      </p:pic>
      <p:sp>
        <p:nvSpPr>
          <p:cNvPr id="32" name="Textplatzhalter 8">
            <a:extLst>
              <a:ext uri="{FF2B5EF4-FFF2-40B4-BE49-F238E27FC236}">
                <a16:creationId xmlns:a16="http://schemas.microsoft.com/office/drawing/2014/main" id="{4317FF2A-93C6-784A-ACB3-F00AF7AB868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E78D0A28-9A70-3E2B-34BA-8CECDCC934CA}"/>
              </a:ext>
            </a:extLst>
          </p:cNvPr>
          <p:cNvSpPr txBox="1">
            <a:spLocks/>
          </p:cNvSpPr>
          <p:nvPr/>
        </p:nvSpPr>
        <p:spPr>
          <a:xfrm>
            <a:off x="346543" y="452590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Website and </a:t>
            </a:r>
            <a:r>
              <a:rPr lang="de-DE" sz="3500" dirty="0" err="1"/>
              <a:t>Social</a:t>
            </a:r>
            <a:r>
              <a:rPr lang="de-DE" sz="3500" dirty="0"/>
              <a:t> Media</a:t>
            </a:r>
          </a:p>
        </p:txBody>
      </p:sp>
    </p:spTree>
    <p:extLst>
      <p:ext uri="{BB962C8B-B14F-4D97-AF65-F5344CB8AC3E}">
        <p14:creationId xmlns:p14="http://schemas.microsoft.com/office/powerpoint/2010/main" val="4240882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8">
            <a:extLst>
              <a:ext uri="{FF2B5EF4-FFF2-40B4-BE49-F238E27FC236}">
                <a16:creationId xmlns:a16="http://schemas.microsoft.com/office/drawing/2014/main" id="{4317FF2A-93C6-784A-ACB3-F00AF7AB868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E78D0A28-9A70-3E2B-34BA-8CECDCC934CA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Ringbinder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5704B18-3B68-D730-9D4F-C470A7CE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32" y="1052709"/>
            <a:ext cx="9229942" cy="5698606"/>
          </a:xfrm>
          <a:prstGeom prst="rect">
            <a:avLst/>
          </a:prstGeom>
        </p:spPr>
      </p:pic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EE9AFD39-C8E0-600C-5AB5-F3D7C97A6459}"/>
              </a:ext>
            </a:extLst>
          </p:cNvPr>
          <p:cNvSpPr txBox="1">
            <a:spLocks/>
          </p:cNvSpPr>
          <p:nvPr/>
        </p:nvSpPr>
        <p:spPr>
          <a:xfrm>
            <a:off x="5407009" y="718436"/>
            <a:ext cx="5943600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u="none" strike="noStrike" dirty="0">
                <a:solidFill>
                  <a:srgbClr val="CCCCCC"/>
                </a:solidFill>
                <a:latin typeface="Poppins" panose="00000500000000000000" pitchFamily="2" charset="0"/>
              </a:rPr>
              <a:t>Backside empty or with space for sponsored advertising</a:t>
            </a:r>
            <a:endParaRPr lang="en-US" sz="18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848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98E1F5-8F39-2715-AE98-77A7513B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85" y="950499"/>
            <a:ext cx="1638529" cy="21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06D2C-481D-F4AE-ABBC-66B1AAB6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98" y="2494600"/>
            <a:ext cx="881296" cy="678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76EB9-B5D7-7A1D-81BE-2824968E5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986" y="1601545"/>
            <a:ext cx="931908" cy="393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E88B8E-CE65-CEFD-5B61-083705BFD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47" y="2252436"/>
            <a:ext cx="2495898" cy="1629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ABD774-6E06-18CD-1211-5C17DA258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1804" y="1061645"/>
            <a:ext cx="619211" cy="1190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5D657-AAC0-AEEC-3BF9-A6AF31C59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183" y="967545"/>
            <a:ext cx="1133633" cy="10002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3FB34A-841F-B3EC-469A-2D9F1464E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9981" y="1169605"/>
            <a:ext cx="638264" cy="88594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0D9B6C0-45C4-6248-E3BC-D6DAEFC5D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26669" y="4342778"/>
            <a:ext cx="276225" cy="2000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353605-9867-A4D9-4A71-9B83468A5C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6668" y="4675739"/>
            <a:ext cx="276225" cy="2762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1A92394-3003-85B0-93ED-BADB3ABE6B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6667" y="5084900"/>
            <a:ext cx="276225" cy="2762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2232F24-079E-3882-D009-437400685D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74291" y="3906773"/>
            <a:ext cx="1809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6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>
            <a:extLst>
              <a:ext uri="{FF2B5EF4-FFF2-40B4-BE49-F238E27FC236}">
                <a16:creationId xmlns:a16="http://schemas.microsoft.com/office/drawing/2014/main" id="{F73CAE49-4673-A8C5-3E5F-54CC0789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33410"/>
            <a:ext cx="11087100" cy="4572000"/>
          </a:xfrm>
          <a:prstGeom prst="rect">
            <a:avLst/>
          </a:prstGeom>
        </p:spPr>
      </p:pic>
      <p:sp>
        <p:nvSpPr>
          <p:cNvPr id="61" name="Ellipse 60">
            <a:extLst>
              <a:ext uri="{FF2B5EF4-FFF2-40B4-BE49-F238E27FC236}">
                <a16:creationId xmlns:a16="http://schemas.microsoft.com/office/drawing/2014/main" id="{F80E6EA7-D6E9-3270-9771-DEEDF7CA0A17}"/>
              </a:ext>
            </a:extLst>
          </p:cNvPr>
          <p:cNvSpPr/>
          <p:nvPr/>
        </p:nvSpPr>
        <p:spPr>
          <a:xfrm>
            <a:off x="3539065" y="3877733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BFE550-26FC-3A0E-B51B-AF94E0BA9BD6}"/>
              </a:ext>
            </a:extLst>
          </p:cNvPr>
          <p:cNvSpPr/>
          <p:nvPr/>
        </p:nvSpPr>
        <p:spPr>
          <a:xfrm>
            <a:off x="3539066" y="2050331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4794849-2C0D-A35E-2FB5-17380FA27790}"/>
              </a:ext>
            </a:extLst>
          </p:cNvPr>
          <p:cNvSpPr/>
          <p:nvPr/>
        </p:nvSpPr>
        <p:spPr>
          <a:xfrm>
            <a:off x="7072582" y="5312269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F68AB1F5-BA58-B5F7-E54F-64B132671CAA}"/>
              </a:ext>
            </a:extLst>
          </p:cNvPr>
          <p:cNvSpPr/>
          <p:nvPr/>
        </p:nvSpPr>
        <p:spPr>
          <a:xfrm>
            <a:off x="7072582" y="3509623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70CC4AF-9D6A-E14D-7594-FE0797F63E61}"/>
              </a:ext>
            </a:extLst>
          </p:cNvPr>
          <p:cNvSpPr/>
          <p:nvPr/>
        </p:nvSpPr>
        <p:spPr>
          <a:xfrm>
            <a:off x="11267236" y="2050330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platzhalter 8">
            <a:extLst>
              <a:ext uri="{FF2B5EF4-FFF2-40B4-BE49-F238E27FC236}">
                <a16:creationId xmlns:a16="http://schemas.microsoft.com/office/drawing/2014/main" id="{A07FE8AD-7C83-1B16-8BD3-ABF1327A2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Brand Identity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6411BDE-D759-1480-C273-E5D088DCD264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900924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Personality Traits</a:t>
            </a:r>
          </a:p>
        </p:txBody>
      </p:sp>
    </p:spTree>
    <p:extLst>
      <p:ext uri="{BB962C8B-B14F-4D97-AF65-F5344CB8AC3E}">
        <p14:creationId xmlns:p14="http://schemas.microsoft.com/office/powerpoint/2010/main" val="91672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FF44CFC-0251-401C-FD87-9FD2685878D7}"/>
              </a:ext>
            </a:extLst>
          </p:cNvPr>
          <p:cNvGrpSpPr/>
          <p:nvPr/>
        </p:nvGrpSpPr>
        <p:grpSpPr>
          <a:xfrm>
            <a:off x="3130831" y="2685269"/>
            <a:ext cx="4361278" cy="3100543"/>
            <a:chOff x="2504297" y="2253470"/>
            <a:chExt cx="4361278" cy="310054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84C7C30-EEC4-029F-C5EC-4564D5D39D07}"/>
                </a:ext>
              </a:extLst>
            </p:cNvPr>
            <p:cNvSpPr/>
            <p:nvPr/>
          </p:nvSpPr>
          <p:spPr>
            <a:xfrm>
              <a:off x="2504297" y="2253470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FRIENDLY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C7D9EEB-E965-58FB-D4EC-39AEC3FF95FB}"/>
                </a:ext>
              </a:extLst>
            </p:cNvPr>
            <p:cNvSpPr/>
            <p:nvPr/>
          </p:nvSpPr>
          <p:spPr>
            <a:xfrm>
              <a:off x="5614290" y="2253470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FORMAL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AAD4B4-51EE-2EB1-9F99-F44660A035C3}"/>
                </a:ext>
              </a:extLst>
            </p:cNvPr>
            <p:cNvSpPr/>
            <p:nvPr/>
          </p:nvSpPr>
          <p:spPr>
            <a:xfrm>
              <a:off x="4174347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B5A835F-5FF7-2027-026E-A2600ABCE07F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3755582" y="2409881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1F124BF-9D1A-C51D-EE2B-E8B4340968D2}"/>
                </a:ext>
              </a:extLst>
            </p:cNvPr>
            <p:cNvSpPr/>
            <p:nvPr/>
          </p:nvSpPr>
          <p:spPr>
            <a:xfrm>
              <a:off x="4634053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364C872-2B5A-A3CA-F205-72DA5B494CE5}"/>
                </a:ext>
              </a:extLst>
            </p:cNvPr>
            <p:cNvSpPr/>
            <p:nvPr/>
          </p:nvSpPr>
          <p:spPr>
            <a:xfrm>
              <a:off x="5093759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CCE18D7-0B53-FCE7-D45A-DD7BEC5FC9FB}"/>
                </a:ext>
              </a:extLst>
            </p:cNvPr>
            <p:cNvSpPr/>
            <p:nvPr/>
          </p:nvSpPr>
          <p:spPr>
            <a:xfrm>
              <a:off x="2504297" y="2708867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QUIRKY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F6FA6E3-33CA-4FA9-E40E-304311E80582}"/>
                </a:ext>
              </a:extLst>
            </p:cNvPr>
            <p:cNvSpPr/>
            <p:nvPr/>
          </p:nvSpPr>
          <p:spPr>
            <a:xfrm>
              <a:off x="5614290" y="2708867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CONVENTIONAL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C659ED6-21A7-0F82-2CF3-18C0668777F2}"/>
                </a:ext>
              </a:extLst>
            </p:cNvPr>
            <p:cNvSpPr/>
            <p:nvPr/>
          </p:nvSpPr>
          <p:spPr>
            <a:xfrm>
              <a:off x="4174347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D34CD63-6A1F-0676-5D65-AE154E3F296E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755582" y="2865278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6CE7B05E-36E3-5CD8-D805-97B9D7A6D5BF}"/>
                </a:ext>
              </a:extLst>
            </p:cNvPr>
            <p:cNvSpPr/>
            <p:nvPr/>
          </p:nvSpPr>
          <p:spPr>
            <a:xfrm>
              <a:off x="4634053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F55ADBDB-C0E8-FD17-5942-A8FFAFE494E9}"/>
                </a:ext>
              </a:extLst>
            </p:cNvPr>
            <p:cNvSpPr/>
            <p:nvPr/>
          </p:nvSpPr>
          <p:spPr>
            <a:xfrm>
              <a:off x="5093759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4D2F28D-B461-8BDC-8A71-1719A21FC9ED}"/>
                </a:ext>
              </a:extLst>
            </p:cNvPr>
            <p:cNvSpPr/>
            <p:nvPr/>
          </p:nvSpPr>
          <p:spPr>
            <a:xfrm>
              <a:off x="2504297" y="3178099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MODERN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6324036-AA0F-EC07-9432-CCC78A9993F6}"/>
                </a:ext>
              </a:extLst>
            </p:cNvPr>
            <p:cNvSpPr/>
            <p:nvPr/>
          </p:nvSpPr>
          <p:spPr>
            <a:xfrm>
              <a:off x="5614290" y="3178099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CLASSIC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373BA8D-A713-9D89-A119-EC0CB717C2B7}"/>
                </a:ext>
              </a:extLst>
            </p:cNvPr>
            <p:cNvSpPr/>
            <p:nvPr/>
          </p:nvSpPr>
          <p:spPr>
            <a:xfrm>
              <a:off x="4174347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E62B53D-C0DF-38D2-3CDC-9635C040A494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3755582" y="3334510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6FC12D1-BE0D-6DB4-61E0-26F0CCFE9305}"/>
                </a:ext>
              </a:extLst>
            </p:cNvPr>
            <p:cNvSpPr/>
            <p:nvPr/>
          </p:nvSpPr>
          <p:spPr>
            <a:xfrm>
              <a:off x="4634053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6EB3D904-A3A1-E3F7-6385-4F7AC7550E08}"/>
                </a:ext>
              </a:extLst>
            </p:cNvPr>
            <p:cNvSpPr/>
            <p:nvPr/>
          </p:nvSpPr>
          <p:spPr>
            <a:xfrm>
              <a:off x="5093759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45D390F-7C3A-9DB6-D9D4-48B78CAE1F1E}"/>
                </a:ext>
              </a:extLst>
            </p:cNvPr>
            <p:cNvSpPr/>
            <p:nvPr/>
          </p:nvSpPr>
          <p:spPr>
            <a:xfrm>
              <a:off x="2504297" y="3647331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FUN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8EB9A057-D91B-92D5-B4C1-F4573A00606A}"/>
                </a:ext>
              </a:extLst>
            </p:cNvPr>
            <p:cNvSpPr/>
            <p:nvPr/>
          </p:nvSpPr>
          <p:spPr>
            <a:xfrm>
              <a:off x="5614290" y="3647331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FUNCTIONAL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794EBFA-2A93-1215-E713-D846237348D7}"/>
                </a:ext>
              </a:extLst>
            </p:cNvPr>
            <p:cNvSpPr/>
            <p:nvPr/>
          </p:nvSpPr>
          <p:spPr>
            <a:xfrm>
              <a:off x="4174347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6DADC7A0-830B-51D3-7909-45C8C777290E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3755582" y="3803742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3D1D110-993B-D920-C007-AB425C1EEC54}"/>
                </a:ext>
              </a:extLst>
            </p:cNvPr>
            <p:cNvSpPr/>
            <p:nvPr/>
          </p:nvSpPr>
          <p:spPr>
            <a:xfrm>
              <a:off x="4634053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0B3A8E33-15CB-01F2-D2E8-6E43B47405F0}"/>
                </a:ext>
              </a:extLst>
            </p:cNvPr>
            <p:cNvSpPr/>
            <p:nvPr/>
          </p:nvSpPr>
          <p:spPr>
            <a:xfrm>
              <a:off x="5093759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7B5F35A0-BF75-D48B-2A6D-60FCE90C864B}"/>
                </a:ext>
              </a:extLst>
            </p:cNvPr>
            <p:cNvSpPr/>
            <p:nvPr/>
          </p:nvSpPr>
          <p:spPr>
            <a:xfrm>
              <a:off x="2504297" y="4102728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INCLUSIVE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825B4BC-0652-54FE-B75F-434DDD1669C0}"/>
                </a:ext>
              </a:extLst>
            </p:cNvPr>
            <p:cNvSpPr/>
            <p:nvPr/>
          </p:nvSpPr>
          <p:spPr>
            <a:xfrm>
              <a:off x="5614290" y="4102728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EXCLUSIVE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7D16CE4-5166-8C1F-F9C7-458B4C04434A}"/>
                </a:ext>
              </a:extLst>
            </p:cNvPr>
            <p:cNvSpPr/>
            <p:nvPr/>
          </p:nvSpPr>
          <p:spPr>
            <a:xfrm>
              <a:off x="4174347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35AE6AA-23B5-6930-F32B-E113C8041E30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>
              <a:off x="3755582" y="4259139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F500DB2C-9CBC-5058-C555-82C4F5E4F301}"/>
                </a:ext>
              </a:extLst>
            </p:cNvPr>
            <p:cNvSpPr/>
            <p:nvPr/>
          </p:nvSpPr>
          <p:spPr>
            <a:xfrm>
              <a:off x="4634053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2FFF97AA-85F9-467B-2F71-B8ED9A656D1F}"/>
                </a:ext>
              </a:extLst>
            </p:cNvPr>
            <p:cNvSpPr/>
            <p:nvPr/>
          </p:nvSpPr>
          <p:spPr>
            <a:xfrm>
              <a:off x="5093759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B2AE09A2-F5E6-4238-28B6-ADC11267947E}"/>
                </a:ext>
              </a:extLst>
            </p:cNvPr>
            <p:cNvSpPr/>
            <p:nvPr/>
          </p:nvSpPr>
          <p:spPr>
            <a:xfrm>
              <a:off x="2504297" y="4571960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WARM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D98C308-1725-71C3-8220-8F3681F15E27}"/>
                </a:ext>
              </a:extLst>
            </p:cNvPr>
            <p:cNvSpPr/>
            <p:nvPr/>
          </p:nvSpPr>
          <p:spPr>
            <a:xfrm>
              <a:off x="5614290" y="4571960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COOL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7DAD097-930C-B954-FDFF-500155A95B1D}"/>
                </a:ext>
              </a:extLst>
            </p:cNvPr>
            <p:cNvSpPr/>
            <p:nvPr/>
          </p:nvSpPr>
          <p:spPr>
            <a:xfrm>
              <a:off x="4174347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5F676740-2A4B-9D9A-F71A-DF862E9ECDEF}"/>
                </a:ext>
              </a:extLst>
            </p:cNvPr>
            <p:cNvCxnSpPr>
              <a:stCxn id="40" idx="3"/>
              <a:endCxn id="41" idx="1"/>
            </p:cNvCxnSpPr>
            <p:nvPr/>
          </p:nvCxnSpPr>
          <p:spPr>
            <a:xfrm>
              <a:off x="3755582" y="4728371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0D55686-EBB3-7015-FA00-C01E0D7B711A}"/>
                </a:ext>
              </a:extLst>
            </p:cNvPr>
            <p:cNvSpPr/>
            <p:nvPr/>
          </p:nvSpPr>
          <p:spPr>
            <a:xfrm>
              <a:off x="4634053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7C88738-79E8-1F62-1421-F7FE88BA4D66}"/>
                </a:ext>
              </a:extLst>
            </p:cNvPr>
            <p:cNvSpPr/>
            <p:nvPr/>
          </p:nvSpPr>
          <p:spPr>
            <a:xfrm>
              <a:off x="5093759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FF6D3BA1-B89E-0C48-2697-34F301F20E7A}"/>
                </a:ext>
              </a:extLst>
            </p:cNvPr>
            <p:cNvSpPr/>
            <p:nvPr/>
          </p:nvSpPr>
          <p:spPr>
            <a:xfrm>
              <a:off x="2504297" y="5041192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INNOVATIVE</a:t>
              </a: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99F4ACC-65E8-A5F0-FE9C-8A833D03E4ED}"/>
                </a:ext>
              </a:extLst>
            </p:cNvPr>
            <p:cNvSpPr/>
            <p:nvPr/>
          </p:nvSpPr>
          <p:spPr>
            <a:xfrm>
              <a:off x="5614290" y="5041192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FAMILIAR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6C48F0F5-4646-E91A-8BF6-5F617D9EA578}"/>
                </a:ext>
              </a:extLst>
            </p:cNvPr>
            <p:cNvSpPr/>
            <p:nvPr/>
          </p:nvSpPr>
          <p:spPr>
            <a:xfrm>
              <a:off x="4174347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2C84F8A7-3C4F-94CF-36E7-6855214BBCDC}"/>
                </a:ext>
              </a:extLst>
            </p:cNvPr>
            <p:cNvCxnSpPr>
              <a:stCxn id="47" idx="3"/>
              <a:endCxn id="48" idx="1"/>
            </p:cNvCxnSpPr>
            <p:nvPr/>
          </p:nvCxnSpPr>
          <p:spPr>
            <a:xfrm>
              <a:off x="3755582" y="5197603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3E48ED26-1C0F-06FE-0292-08AF769CA94E}"/>
                </a:ext>
              </a:extLst>
            </p:cNvPr>
            <p:cNvSpPr/>
            <p:nvPr/>
          </p:nvSpPr>
          <p:spPr>
            <a:xfrm>
              <a:off x="4634053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33121DAE-AC2B-5048-EA7C-9AE9A2603E86}"/>
                </a:ext>
              </a:extLst>
            </p:cNvPr>
            <p:cNvSpPr/>
            <p:nvPr/>
          </p:nvSpPr>
          <p:spPr>
            <a:xfrm>
              <a:off x="5093759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9C3DFC34-2303-9C03-978E-A849F4FD0259}"/>
              </a:ext>
            </a:extLst>
          </p:cNvPr>
          <p:cNvSpPr/>
          <p:nvPr/>
        </p:nvSpPr>
        <p:spPr>
          <a:xfrm>
            <a:off x="4702795" y="2714415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0ED4FF6-7DF7-9581-9A27-9B8B09BC402E}"/>
              </a:ext>
            </a:extLst>
          </p:cNvPr>
          <p:cNvSpPr/>
          <p:nvPr/>
        </p:nvSpPr>
        <p:spPr>
          <a:xfrm>
            <a:off x="5654154" y="3163254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0A69CAD-7BFC-D469-586F-E77DC29D9C6E}"/>
              </a:ext>
            </a:extLst>
          </p:cNvPr>
          <p:cNvSpPr/>
          <p:nvPr/>
        </p:nvSpPr>
        <p:spPr>
          <a:xfrm>
            <a:off x="5143284" y="3645961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A27D50CB-15BC-9BEA-3AE4-49CCE6BAD3DC}"/>
              </a:ext>
            </a:extLst>
          </p:cNvPr>
          <p:cNvSpPr/>
          <p:nvPr/>
        </p:nvSpPr>
        <p:spPr>
          <a:xfrm>
            <a:off x="5149997" y="4103563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BFE89F24-E63A-04E6-D0A2-D5183396AF15}"/>
              </a:ext>
            </a:extLst>
          </p:cNvPr>
          <p:cNvSpPr/>
          <p:nvPr/>
        </p:nvSpPr>
        <p:spPr>
          <a:xfrm>
            <a:off x="4702795" y="457059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F9B8FEF-0048-E1CF-013A-FE6767E30E09}"/>
              </a:ext>
            </a:extLst>
          </p:cNvPr>
          <p:cNvSpPr/>
          <p:nvPr/>
        </p:nvSpPr>
        <p:spPr>
          <a:xfrm>
            <a:off x="4702795" y="501676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DB2C3DB7-FBD0-C75E-82D6-A946A9F38C73}"/>
              </a:ext>
            </a:extLst>
          </p:cNvPr>
          <p:cNvSpPr/>
          <p:nvPr/>
        </p:nvSpPr>
        <p:spPr>
          <a:xfrm>
            <a:off x="5633401" y="549753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B389A0E-B0DE-2A07-0892-5BD9E7476220}"/>
              </a:ext>
            </a:extLst>
          </p:cNvPr>
          <p:cNvSpPr txBox="1"/>
          <p:nvPr/>
        </p:nvSpPr>
        <p:spPr>
          <a:xfrm>
            <a:off x="838200" y="1407171"/>
            <a:ext cx="11101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737"/>
                </a:solidFill>
                <a:effectLst/>
                <a:latin typeface="Oxygen" panose="02000503000000000000" pitchFamily="2" charset="0"/>
              </a:rPr>
              <a:t>Identify the key qualities that set your brand apart from your competitors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737"/>
                </a:solidFill>
                <a:effectLst/>
                <a:latin typeface="Oxygen" panose="02000503000000000000" pitchFamily="2" charset="0"/>
              </a:rPr>
              <a:t>Use the key qualities to figure out the brand vision that’s going to speak to your brand’s target audience</a:t>
            </a:r>
          </a:p>
        </p:txBody>
      </p:sp>
      <p:sp>
        <p:nvSpPr>
          <p:cNvPr id="62" name="Textplatzhalter 8">
            <a:extLst>
              <a:ext uri="{FF2B5EF4-FFF2-40B4-BE49-F238E27FC236}">
                <a16:creationId xmlns:a16="http://schemas.microsoft.com/office/drawing/2014/main" id="{7E4F0EAA-855B-ABE5-B2A2-0B0F280FA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Brand Identity</a:t>
            </a:r>
          </a:p>
        </p:txBody>
      </p:sp>
      <p:sp>
        <p:nvSpPr>
          <p:cNvPr id="63" name="Titel 1">
            <a:extLst>
              <a:ext uri="{FF2B5EF4-FFF2-40B4-BE49-F238E27FC236}">
                <a16:creationId xmlns:a16="http://schemas.microsoft.com/office/drawing/2014/main" id="{E7524C2A-C57F-F855-36BC-787B7B9EA4D2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418324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Personality </a:t>
            </a:r>
            <a:r>
              <a:rPr lang="de-DE" sz="3600" dirty="0" err="1"/>
              <a:t>Spectrum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88827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Mood</a:t>
            </a:r>
            <a:r>
              <a:rPr lang="de-DE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102386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Brand Identity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68518D-8C33-347A-6ED0-A39E84EB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3" y="1107483"/>
            <a:ext cx="4298012" cy="28772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833C57-4448-B3D3-C38A-BDAC1760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92" y="0"/>
            <a:ext cx="6016377" cy="28908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89F1612-EC40-CEBA-1EA2-EC5F91CB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642" y="2992374"/>
            <a:ext cx="5921827" cy="2636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4735727-2794-5631-172C-FBFCF7686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85" y="4105564"/>
            <a:ext cx="3757150" cy="26645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320CB68-29B3-4100-99F7-8A104737C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23" y="4105564"/>
            <a:ext cx="360379" cy="266455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1A1FB02-E602-4A9F-F355-1DFCC6AE7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763" y="3429000"/>
            <a:ext cx="5938706" cy="3341116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C9EF2DAB-81E3-523A-6A63-E8F0272293DD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589339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Moods - Building</a:t>
            </a:r>
          </a:p>
        </p:txBody>
      </p:sp>
    </p:spTree>
    <p:extLst>
      <p:ext uri="{BB962C8B-B14F-4D97-AF65-F5344CB8AC3E}">
        <p14:creationId xmlns:p14="http://schemas.microsoft.com/office/powerpoint/2010/main" val="410377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C712447-8394-2295-13CA-122FBDCB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20" y="1559081"/>
            <a:ext cx="3252434" cy="2529790"/>
          </a:xfrm>
          <a:prstGeom prst="rect">
            <a:avLst/>
          </a:prstGeom>
        </p:spPr>
      </p:pic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Brand Identity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DD49C6-7E1B-2510-EFE8-8DF7C89F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11" y="1062967"/>
            <a:ext cx="5285122" cy="30259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7CA0CB9-AC0D-BE2E-FD21-441F8D3FC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40" y="723511"/>
            <a:ext cx="1656307" cy="79524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669221-ED84-B269-0296-8145A5F9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120" y="1559081"/>
            <a:ext cx="1703956" cy="39753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B1B95D8-C9C0-5AF9-9AE6-C704241FA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120" y="5631523"/>
            <a:ext cx="2788992" cy="90060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3C100C9-C326-CCB8-D234-4E9F9ECF1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211" y="4195223"/>
            <a:ext cx="3166533" cy="236719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EF14B88-DA61-95D8-AEEC-66A6837E6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8073" y="4161971"/>
            <a:ext cx="4752381" cy="237582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4F669F9C-E10F-2D47-C262-8A4D029F3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3195" y="423877"/>
            <a:ext cx="807805" cy="108039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186FD5A7-6D79-081E-F4B7-8A342C1B5A5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5451477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Moods - Environment</a:t>
            </a:r>
          </a:p>
        </p:txBody>
      </p:sp>
    </p:spTree>
    <p:extLst>
      <p:ext uri="{BB962C8B-B14F-4D97-AF65-F5344CB8AC3E}">
        <p14:creationId xmlns:p14="http://schemas.microsoft.com/office/powerpoint/2010/main" val="344183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ahnhofladen">
      <a:dk1>
        <a:srgbClr val="C00000"/>
      </a:dk1>
      <a:lt1>
        <a:srgbClr val="FFFFFF"/>
      </a:lt1>
      <a:dk2>
        <a:srgbClr val="FF0000"/>
      </a:dk2>
      <a:lt2>
        <a:srgbClr val="FFEA9E"/>
      </a:lt2>
      <a:accent1>
        <a:srgbClr val="3F3F3F"/>
      </a:accent1>
      <a:accent2>
        <a:srgbClr val="FFEA9E"/>
      </a:accent2>
      <a:accent3>
        <a:srgbClr val="FFFFFF"/>
      </a:accent3>
      <a:accent4>
        <a:srgbClr val="82AE46"/>
      </a:accent4>
      <a:accent5>
        <a:srgbClr val="F5F5DC"/>
      </a:accent5>
      <a:accent6>
        <a:srgbClr val="C00000"/>
      </a:accent6>
      <a:hlink>
        <a:srgbClr val="0070C0"/>
      </a:hlink>
      <a:folHlink>
        <a:srgbClr val="B3B8C1"/>
      </a:folHlink>
    </a:clrScheme>
    <a:fontScheme name="Benutzerdefiniert 1">
      <a:majorFont>
        <a:latin typeface="Bahnschrift Semi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1520</Words>
  <Application>Microsoft Office PowerPoint</Application>
  <PresentationFormat>Widescreen</PresentationFormat>
  <Paragraphs>259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2" baseType="lpstr">
      <vt:lpstr>Arial</vt:lpstr>
      <vt:lpstr>Bahnschrift</vt:lpstr>
      <vt:lpstr>Bahnschrift SemiBold</vt:lpstr>
      <vt:lpstr>Bahnschrift SemiBold SemiConden</vt:lpstr>
      <vt:lpstr>Calibri</vt:lpstr>
      <vt:lpstr>Great Vibes</vt:lpstr>
      <vt:lpstr>Lucida Sans</vt:lpstr>
      <vt:lpstr>Montserrat</vt:lpstr>
      <vt:lpstr>Oxygen</vt:lpstr>
      <vt:lpstr>Poppins</vt:lpstr>
      <vt:lpstr>Poppins Black</vt:lpstr>
      <vt:lpstr>Poppins ExtraLight</vt:lpstr>
      <vt:lpstr>Poppins Light</vt:lpstr>
      <vt:lpstr>Poppins Medium</vt:lpstr>
      <vt:lpstr>Poppins SemiBold</vt:lpstr>
      <vt:lpstr>Poppins Thin</vt:lpstr>
      <vt:lpstr>Office</vt:lpstr>
      <vt:lpstr>Brand Guide</vt:lpstr>
      <vt:lpstr>Story</vt:lpstr>
      <vt:lpstr>PowerPoint Presentation</vt:lpstr>
      <vt:lpstr>Brand Personality</vt:lpstr>
      <vt:lpstr>PowerPoint Presentation</vt:lpstr>
      <vt:lpstr>PowerPoint Presentation</vt:lpstr>
      <vt:lpstr>Mood Board</vt:lpstr>
      <vt:lpstr>PowerPoint Presentation</vt:lpstr>
      <vt:lpstr>PowerPoint Presentation</vt:lpstr>
      <vt:lpstr>Colors</vt:lpstr>
      <vt:lpstr>PowerPoint Presentation</vt:lpstr>
      <vt:lpstr>PowerPoint Presentation</vt:lpstr>
      <vt:lpstr>PowerPoint Presentation</vt:lpstr>
      <vt:lpstr>Letterhead</vt:lpstr>
      <vt:lpstr>PowerPoint Presentation</vt:lpstr>
      <vt:lpstr>PowerPoint Presentation</vt:lpstr>
      <vt:lpstr>PowerPoint Presentation</vt:lpstr>
      <vt:lpstr>Typography</vt:lpstr>
      <vt:lpstr>PowerPoint Presentation</vt:lpstr>
      <vt:lpstr>PowerPoint Presentation</vt:lpstr>
      <vt:lpstr>PowerPoint Presentation</vt:lpstr>
      <vt:lpstr>Logo Suite</vt:lpstr>
      <vt:lpstr>PowerPoint Presentation</vt:lpstr>
      <vt:lpstr>PowerPoint Presentation</vt:lpstr>
      <vt:lpstr>PowerPoint Presentation</vt:lpstr>
      <vt:lpstr>QR Codes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Flyer</vt:lpstr>
      <vt:lpstr>PowerPoint Presentation</vt:lpstr>
      <vt:lpstr>Advertising</vt:lpstr>
      <vt:lpstr>PowerPoint Presentation</vt:lpstr>
      <vt:lpstr>PowerPoint Presentation</vt:lpstr>
      <vt:lpstr>PowerPoint Presentation</vt:lpstr>
      <vt:lpstr>PowerPoint Presentation</vt:lpstr>
      <vt:lpstr>Branded Objects</vt:lpstr>
      <vt:lpstr>PowerPoint Presentation</vt:lpstr>
      <vt:lpstr>PowerPoint Presentation</vt:lpstr>
      <vt:lpstr>Other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 B</dc:creator>
  <cp:lastModifiedBy>Torsten Bergmann</cp:lastModifiedBy>
  <cp:revision>33</cp:revision>
  <cp:lastPrinted>2022-10-13T21:39:07Z</cp:lastPrinted>
  <dcterms:created xsi:type="dcterms:W3CDTF">2022-04-28T05:24:31Z</dcterms:created>
  <dcterms:modified xsi:type="dcterms:W3CDTF">2023-08-24T15:34:15Z</dcterms:modified>
</cp:coreProperties>
</file>